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1"/>
  </p:notesMasterIdLst>
  <p:handoutMasterIdLst>
    <p:handoutMasterId r:id="rId32"/>
  </p:handoutMasterIdLst>
  <p:sldIdLst>
    <p:sldId id="259" r:id="rId3"/>
    <p:sldId id="390" r:id="rId4"/>
    <p:sldId id="427" r:id="rId5"/>
    <p:sldId id="392" r:id="rId6"/>
    <p:sldId id="421" r:id="rId7"/>
    <p:sldId id="424" r:id="rId8"/>
    <p:sldId id="364" r:id="rId9"/>
    <p:sldId id="429" r:id="rId10"/>
    <p:sldId id="430" r:id="rId11"/>
    <p:sldId id="431" r:id="rId12"/>
    <p:sldId id="366" r:id="rId13"/>
    <p:sldId id="444" r:id="rId14"/>
    <p:sldId id="428" r:id="rId15"/>
    <p:sldId id="434" r:id="rId16"/>
    <p:sldId id="433" r:id="rId17"/>
    <p:sldId id="445" r:id="rId18"/>
    <p:sldId id="432" r:id="rId19"/>
    <p:sldId id="435" r:id="rId20"/>
    <p:sldId id="436" r:id="rId21"/>
    <p:sldId id="308" r:id="rId22"/>
    <p:sldId id="442" r:id="rId23"/>
    <p:sldId id="443" r:id="rId24"/>
    <p:sldId id="439" r:id="rId25"/>
    <p:sldId id="339" r:id="rId26"/>
    <p:sldId id="382" r:id="rId27"/>
    <p:sldId id="440" r:id="rId28"/>
    <p:sldId id="441" r:id="rId29"/>
    <p:sldId id="277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390"/>
            <p14:sldId id="427"/>
            <p14:sldId id="392"/>
            <p14:sldId id="421"/>
            <p14:sldId id="424"/>
            <p14:sldId id="364"/>
            <p14:sldId id="429"/>
            <p14:sldId id="430"/>
            <p14:sldId id="431"/>
            <p14:sldId id="366"/>
            <p14:sldId id="444"/>
            <p14:sldId id="428"/>
            <p14:sldId id="434"/>
            <p14:sldId id="433"/>
            <p14:sldId id="445"/>
            <p14:sldId id="432"/>
            <p14:sldId id="435"/>
            <p14:sldId id="436"/>
            <p14:sldId id="308"/>
            <p14:sldId id="442"/>
            <p14:sldId id="443"/>
            <p14:sldId id="439"/>
            <p14:sldId id="339"/>
            <p14:sldId id="382"/>
            <p14:sldId id="440"/>
            <p14:sldId id="441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83977" autoAdjust="0"/>
  </p:normalViewPr>
  <p:slideViewPr>
    <p:cSldViewPr snapToGrid="0">
      <p:cViewPr varScale="1">
        <p:scale>
          <a:sx n="92" d="100"/>
          <a:sy n="92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2019год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2052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5"/>
                <c:pt idx="0">
                  <c:v>Внеплановые проверки</c:v>
                </c:pt>
                <c:pt idx="1">
                  <c:v>Внеплановые проверки при лицензировании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</c:v>
                </c:pt>
                <c:pt idx="1">
                  <c:v>118</c:v>
                </c:pt>
                <c:pt idx="2">
                  <c:v>14</c:v>
                </c:pt>
                <c:pt idx="3">
                  <c:v>1794</c:v>
                </c:pt>
                <c:pt idx="4">
                  <c:v>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14958364607188096"/>
          <c:w val="0.31070098779340749"/>
          <c:h val="0.7972038593288495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explosion val="25"/>
          <c:dPt>
            <c:idx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атомные станции</c:v>
                </c:pt>
                <c:pt idx="1">
                  <c:v>исследовательские ядерные реакторы</c:v>
                </c:pt>
                <c:pt idx="2">
                  <c:v>радиационно опасные объекты</c:v>
                </c:pt>
                <c:pt idx="3">
                  <c:v>предприятия топливного цикла</c:v>
                </c:pt>
                <c:pt idx="4">
                  <c:v>суда и иные плав средства с ЯР</c:v>
                </c:pt>
                <c:pt idx="5">
                  <c:v>конструирование и изготовление оборудования</c:v>
                </c:pt>
                <c:pt idx="6">
                  <c:v>сооружение (строительтство) объектов ИАЭ</c:v>
                </c:pt>
                <c:pt idx="7">
                  <c:v>учет и контроль ЯМ.РВ, физическая защита ЯУ, РВиРАО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114</c:v>
                </c:pt>
                <c:pt idx="1">
                  <c:v>7</c:v>
                </c:pt>
                <c:pt idx="2">
                  <c:v>68</c:v>
                </c:pt>
                <c:pt idx="3">
                  <c:v>14</c:v>
                </c:pt>
                <c:pt idx="4">
                  <c:v>4</c:v>
                </c:pt>
                <c:pt idx="5">
                  <c:v>0</c:v>
                </c:pt>
                <c:pt idx="6">
                  <c:v>488</c:v>
                </c:pt>
                <c:pt idx="7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1919</c:v>
                </c:pt>
                <c:pt idx="1">
                  <c:v>2128</c:v>
                </c:pt>
                <c:pt idx="2">
                  <c:v>2052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736</c:v>
                </c:pt>
                <c:pt idx="1">
                  <c:v>700</c:v>
                </c:pt>
                <c:pt idx="2">
                  <c:v>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65344"/>
        <c:axId val="23475328"/>
        <c:axId val="0"/>
      </c:bar3DChart>
      <c:catAx>
        <c:axId val="23465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3475328"/>
        <c:crosses val="autoZero"/>
        <c:auto val="1"/>
        <c:lblAlgn val="ctr"/>
        <c:lblOffset val="100"/>
        <c:noMultiLvlLbl val="0"/>
      </c:catAx>
      <c:valAx>
        <c:axId val="2347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6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4100</c:v>
                </c:pt>
                <c:pt idx="1">
                  <c:v>3450</c:v>
                </c:pt>
                <c:pt idx="2">
                  <c:v>5050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663</c:v>
                </c:pt>
                <c:pt idx="1">
                  <c:v>687</c:v>
                </c:pt>
                <c:pt idx="2">
                  <c:v>354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256896"/>
        <c:axId val="24258432"/>
        <c:axId val="0"/>
      </c:bar3DChart>
      <c:catAx>
        <c:axId val="24256896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24258432"/>
        <c:crosses val="autoZero"/>
        <c:auto val="1"/>
        <c:lblAlgn val="ctr"/>
        <c:lblOffset val="100"/>
        <c:noMultiLvlLbl val="0"/>
      </c:catAx>
      <c:valAx>
        <c:axId val="24258432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2425689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226</c:v>
                </c:pt>
                <c:pt idx="1">
                  <c:v>190</c:v>
                </c:pt>
                <c:pt idx="2">
                  <c:v>162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26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775</c:v>
                </c:pt>
                <c:pt idx="1">
                  <c:v>804</c:v>
                </c:pt>
                <c:pt idx="2">
                  <c:v>790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cylinder"/>
        <c:axId val="84357504"/>
        <c:axId val="84367616"/>
        <c:axId val="0"/>
      </c:bar3DChart>
      <c:catAx>
        <c:axId val="8435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67616"/>
        <c:crosses val="autoZero"/>
        <c:auto val="1"/>
        <c:lblAlgn val="ctr"/>
        <c:lblOffset val="100"/>
        <c:noMultiLvlLbl val="0"/>
      </c:catAx>
      <c:valAx>
        <c:axId val="84367616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57504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31.01.2020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31.01.2020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28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hyperlink" Target="mailto:sevkav@gosnadzor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 итогах работы 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в 2019 году и задачах на 2020 год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Перевощиков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Георгиевич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Руководитель 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dirty="0" smtClean="0">
                <a:latin typeface="Monotype Corsiva" panose="03010101010201010101" pitchFamily="66" charset="0"/>
              </a:rPr>
              <a:t>2020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По </a:t>
            </a:r>
            <a:r>
              <a:rPr lang="ru-RU" b="1" dirty="0"/>
              <a:t>итогам проведённых в отношении поднадзорных Управлению организаций проверок и 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2019 </a:t>
            </a:r>
            <a:r>
              <a:rPr lang="ru-RU" b="1" dirty="0"/>
              <a:t>год 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40 административных </a:t>
            </a:r>
            <a:r>
              <a:rPr lang="ru-RU" b="1" dirty="0">
                <a:solidFill>
                  <a:srgbClr val="FF0000"/>
                </a:solidFill>
              </a:rPr>
              <a:t>штрафов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–  </a:t>
            </a:r>
            <a:r>
              <a:rPr lang="ru-RU" b="1" dirty="0" smtClean="0"/>
              <a:t>25 на общую сумму 5050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(</a:t>
            </a:r>
            <a:r>
              <a:rPr lang="ru-RU" b="1" dirty="0"/>
              <a:t>в </a:t>
            </a:r>
            <a:r>
              <a:rPr lang="ru-RU" b="1" dirty="0" smtClean="0"/>
              <a:t>2018 </a:t>
            </a:r>
            <a:r>
              <a:rPr lang="ru-RU" b="1" dirty="0"/>
              <a:t>году  - 19 на общую сумму 3450 </a:t>
            </a:r>
            <a:r>
              <a:rPr lang="ru-RU" b="1" dirty="0" err="1"/>
              <a:t>тыс.руб</a:t>
            </a:r>
            <a:r>
              <a:rPr lang="ru-RU" b="1" dirty="0"/>
              <a:t>. ),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– </a:t>
            </a:r>
            <a:r>
              <a:rPr lang="ru-RU" b="1" dirty="0" smtClean="0"/>
              <a:t>15 </a:t>
            </a:r>
            <a:r>
              <a:rPr lang="ru-RU" b="1" dirty="0"/>
              <a:t>на общую сумму </a:t>
            </a:r>
            <a:r>
              <a:rPr lang="ru-RU" b="1" dirty="0" smtClean="0"/>
              <a:t>354 </a:t>
            </a:r>
            <a:r>
              <a:rPr lang="ru-RU" b="1" dirty="0" err="1"/>
              <a:t>тыс.руб</a:t>
            </a:r>
            <a:r>
              <a:rPr lang="ru-RU" b="1" dirty="0"/>
              <a:t>. (в </a:t>
            </a:r>
            <a:r>
              <a:rPr lang="ru-RU" b="1" dirty="0" smtClean="0"/>
              <a:t>2018 </a:t>
            </a:r>
            <a:r>
              <a:rPr lang="ru-RU" b="1" dirty="0"/>
              <a:t>году - 28, на общую сумму   </a:t>
            </a:r>
            <a:r>
              <a:rPr lang="ru-RU" b="1" dirty="0" smtClean="0"/>
              <a:t>685 </a:t>
            </a:r>
            <a:r>
              <a:rPr lang="ru-RU" b="1" dirty="0"/>
              <a:t>тыс. руб.),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12 предупреждений</a:t>
            </a:r>
            <a:r>
              <a:rPr lang="ru-RU" b="1" dirty="0" smtClean="0"/>
              <a:t>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за 2017-2019  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01338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2017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2018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2019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21/4100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19/3450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25/5050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28/663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29/687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15/354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45087473"/>
              </p:ext>
            </p:extLst>
          </p:nvPr>
        </p:nvGraphicFramePr>
        <p:xfrm>
          <a:off x="1043608" y="980728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2019 году было </a:t>
            </a:r>
            <a:r>
              <a:rPr lang="ru-RU" sz="2200" b="1" dirty="0"/>
              <a:t>приостановлено действие 6 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За нарушения условий действия лицензий в 2019 году было аннулировано 4 лицензии (АО «</a:t>
            </a:r>
            <a:r>
              <a:rPr lang="ru-RU" sz="2200" b="1" dirty="0" err="1" smtClean="0"/>
              <a:t>Промтехинвест</a:t>
            </a:r>
            <a:r>
              <a:rPr lang="ru-RU" sz="2200" b="1" dirty="0" smtClean="0"/>
              <a:t>»- 3 лицензии и 1 - ООО «БСК-УМС»)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2019 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10 Предостережений.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3334" y="502419"/>
            <a:ext cx="8129119" cy="54168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 результатах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административного и судебного оспаривания решений, действий (бездействий)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Управления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и его должностных лиц: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/>
              <a:t> </a:t>
            </a:r>
          </a:p>
          <a:p>
            <a:pPr algn="just"/>
            <a:r>
              <a:rPr lang="ru-RU" sz="2200" dirty="0" smtClean="0"/>
              <a:t>	   </a:t>
            </a:r>
            <a:r>
              <a:rPr lang="ru-RU" sz="2200" dirty="0">
                <a:solidFill>
                  <a:schemeClr val="tx1"/>
                </a:solidFill>
              </a:rPr>
              <a:t>В арбитражные суды субъектов федерации на действия Управления в 2019 году обратились: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с обжалованием предписания 2 организации. В одном случае иск удовлетворен, во втором - дело находится в стадии рассмотрения;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с обжалованием представления одна организация – дело находится в стадии рассмотрения;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с </a:t>
            </a:r>
            <a:r>
              <a:rPr lang="ru-RU" sz="2200" dirty="0">
                <a:solidFill>
                  <a:schemeClr val="tx1"/>
                </a:solidFill>
              </a:rPr>
              <a:t>обжалованием административного наказания 4 организации. В одном случае сумма штрафа уменьшена до 200 тыс. руб., в трех других случаях – дела находятся в стадии рассмотрения. </a:t>
            </a:r>
          </a:p>
          <a:p>
            <a:pPr algn="just"/>
            <a:endParaRPr lang="ru-RU" sz="2200" dirty="0">
              <a:solidFill>
                <a:schemeClr val="accent4">
                  <a:lumMod val="50000"/>
                </a:schemeClr>
              </a:solidFill>
            </a:endParaRPr>
          </a:p>
          <a:p>
            <a:pPr lvl="1"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93386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3076" y="562372"/>
            <a:ext cx="7811311" cy="31239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Результаты рассмотрения </a:t>
            </a:r>
            <a:r>
              <a:rPr lang="ru-RU" sz="2200" b="1" dirty="0" smtClean="0">
                <a:solidFill>
                  <a:srgbClr val="FF0000"/>
                </a:solidFill>
              </a:rPr>
              <a:t>исков в судах, </a:t>
            </a:r>
            <a:r>
              <a:rPr lang="ru-RU" sz="2200" b="1" dirty="0">
                <a:solidFill>
                  <a:srgbClr val="FF0000"/>
                </a:solidFill>
              </a:rPr>
              <a:t>поданных во 2 кв. </a:t>
            </a:r>
            <a:r>
              <a:rPr lang="ru-RU" sz="2200" b="1" dirty="0" smtClean="0">
                <a:solidFill>
                  <a:srgbClr val="FF0000"/>
                </a:solidFill>
              </a:rPr>
              <a:t>2019 </a:t>
            </a:r>
            <a:r>
              <a:rPr lang="ru-RU" sz="2200" b="1" dirty="0">
                <a:solidFill>
                  <a:srgbClr val="FF0000"/>
                </a:solidFill>
              </a:rPr>
              <a:t>года:</a:t>
            </a:r>
            <a:endParaRPr lang="ru-RU" sz="2200" dirty="0">
              <a:solidFill>
                <a:srgbClr val="FF0000"/>
              </a:solidFill>
            </a:endParaRPr>
          </a:p>
          <a:p>
            <a:pPr marL="0" lvl="1" indent="5400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Концерн «Росэнергоатом» обжаловал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в Арбитражном суде города Санкт-Петербурга и Ленинградской области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отдельные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пункты предписания органа государственного надзора об устранении нарушений.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	Решением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Арбитражного суда СПб и ЛО от 23.05.2019 заявленные требования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удовлетворены.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68562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0383" y="70338"/>
            <a:ext cx="8223186" cy="55399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Результаты рассмотрения исков, поданных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в 3 кв. 2019 года:</a:t>
            </a:r>
            <a:endParaRPr lang="ru-RU" sz="2400" dirty="0">
              <a:solidFill>
                <a:srgbClr val="FF0000"/>
              </a:solidFill>
            </a:endParaRPr>
          </a:p>
          <a:p>
            <a:pPr indent="452438" algn="just">
              <a:buAutoNum type="arabicPeriod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Министерство науки и высшего образования Российской Федерации обжаловало в Арбитражном суде города Санкт-Петербурга и Ленинградской области представление Управления от 08.07.2019 № 11-52.106/3600. </a:t>
            </a:r>
            <a:r>
              <a:rPr lang="ru-RU" sz="2200" u="sng" dirty="0" smtClean="0">
                <a:solidFill>
                  <a:schemeClr val="tx2">
                    <a:lumMod val="50000"/>
                  </a:schemeClr>
                </a:solidFill>
              </a:rPr>
              <a:t>Дело находится  в стадии рассмотрения.</a:t>
            </a:r>
            <a:endParaRPr lang="ru-RU" sz="2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200" dirty="0" smtClean="0"/>
              <a:t>2.	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Федеральное казенное учреждение "Дирекция единого заказчика по строительству, капитальному и текущему ремонту" обжаловало в Арбитражном суде города Санкт-Петербурга и Ленинградской области (дело № А56-94023/2019) предписание Управления № 11-42.17/3457 от 28.06.2019 г. </a:t>
            </a:r>
            <a:r>
              <a:rPr lang="ru-RU" sz="2200" u="sng" dirty="0" smtClean="0">
                <a:solidFill>
                  <a:schemeClr val="accent4">
                    <a:lumMod val="50000"/>
                  </a:schemeClr>
                </a:solidFill>
              </a:rPr>
              <a:t>Дело находится  в стадии рассмотрения.</a:t>
            </a:r>
          </a:p>
          <a:p>
            <a:pPr algn="just"/>
            <a:endParaRPr lang="ru-RU" sz="2200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000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315171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41663" y="207818"/>
            <a:ext cx="790748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buAutoNum type="arabicPeriod" startAt="3"/>
            </a:pPr>
            <a:r>
              <a:rPr lang="ru-RU" sz="2200" dirty="0" smtClean="0"/>
              <a:t>ФГУП </a:t>
            </a:r>
            <a:r>
              <a:rPr lang="ru-RU" sz="2200" dirty="0"/>
              <a:t>«</a:t>
            </a:r>
            <a:r>
              <a:rPr lang="ru-RU" sz="2200" dirty="0" err="1"/>
              <a:t>Атомфлот</a:t>
            </a:r>
            <a:r>
              <a:rPr lang="ru-RU" sz="2200" dirty="0"/>
              <a:t>» обжаловало в Арбитражном суде Мурманской области </a:t>
            </a:r>
            <a:r>
              <a:rPr lang="ru-RU" sz="2200" dirty="0" smtClean="0"/>
              <a:t>постановление </a:t>
            </a:r>
            <a:r>
              <a:rPr lang="ru-RU" sz="2200" dirty="0"/>
              <a:t>Управления от 30.07.2019 о наложении административного штрафа в сумме 300 тыс. руб. за нарушение норм и правил в области использования атомной энергии (ч.1 ст. 9.6 КоАП РФ). </a:t>
            </a:r>
          </a:p>
          <a:p>
            <a:pPr indent="540000" algn="just"/>
            <a:r>
              <a:rPr lang="ru-RU" sz="2200" dirty="0"/>
              <a:t>Решением суда </a:t>
            </a:r>
            <a:r>
              <a:rPr lang="ru-RU" sz="2200" dirty="0" smtClean="0"/>
              <a:t>в </a:t>
            </a:r>
            <a:r>
              <a:rPr lang="ru-RU" sz="2200" dirty="0"/>
              <a:t>удовлетворении требования ФГУП «</a:t>
            </a:r>
            <a:r>
              <a:rPr lang="ru-RU" sz="2200" dirty="0" err="1"/>
              <a:t>Атомфлот</a:t>
            </a:r>
            <a:r>
              <a:rPr lang="ru-RU" sz="2200" dirty="0"/>
              <a:t>» </a:t>
            </a:r>
            <a:r>
              <a:rPr lang="ru-RU" sz="2200" dirty="0" smtClean="0"/>
              <a:t>по </a:t>
            </a:r>
            <a:r>
              <a:rPr lang="ru-RU" sz="2200" dirty="0"/>
              <a:t>делу об административном правонарушении </a:t>
            </a:r>
            <a:r>
              <a:rPr lang="ru-RU" sz="2200" b="1" i="1" u="sng" dirty="0"/>
              <a:t>отказано.</a:t>
            </a:r>
            <a:r>
              <a:rPr lang="ru-RU" sz="2200" dirty="0"/>
              <a:t> </a:t>
            </a:r>
            <a:r>
              <a:rPr lang="ru-RU" sz="2200" b="1" i="1" u="sng" dirty="0"/>
              <a:t>ФГУП «</a:t>
            </a:r>
            <a:r>
              <a:rPr lang="ru-RU" sz="2200" b="1" i="1" u="sng" dirty="0" err="1"/>
              <a:t>Атомфлот</a:t>
            </a:r>
            <a:r>
              <a:rPr lang="ru-RU" sz="2200" b="1" i="1" u="sng" dirty="0"/>
              <a:t>» подало апелляционную жалобу</a:t>
            </a:r>
            <a:r>
              <a:rPr lang="ru-RU" sz="2200" b="1" i="1" u="sng" dirty="0" smtClean="0"/>
              <a:t>.</a:t>
            </a:r>
          </a:p>
          <a:p>
            <a:pPr indent="540000" algn="just"/>
            <a:endParaRPr lang="ru-RU" sz="2200" b="1" dirty="0"/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4.  </a:t>
            </a:r>
            <a:r>
              <a:rPr lang="ru-RU" sz="2200" dirty="0"/>
              <a:t>ФГУП «РНЦ «Прикладная химия» обжаловало в Арбитражном суде города Санкт-Петербурга и Ленинградской области постановление Управления от 01.07.2019 г. о наложении административного штрафа в сумме 400 тыс. руб. за невыполнение законного предписания (ч. 17 ст. 19.5 КоАП РФ). </a:t>
            </a:r>
            <a:r>
              <a:rPr lang="ru-RU" sz="2200" b="1" u="sng" dirty="0"/>
              <a:t>Сумма штрафа по решению суда уменьшена до 200 тыс. руб.</a:t>
            </a:r>
          </a:p>
          <a:p>
            <a:pPr algn="just"/>
            <a:endParaRPr lang="ru-RU" sz="2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797639960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302599"/>
            <a:ext cx="7986409" cy="41242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Результаты рассмотрения исков, поданных в 4 кв.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2019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года:</a:t>
            </a:r>
            <a:endParaRPr lang="ru-RU" sz="22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5400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4 кв.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2019 года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ФГУП «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</a:rPr>
              <a:t>Атомфлот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» обжаловало в 13 Арбитражном апелляционном суде решение Арбитражного суда Мурманской области о наложении предупреждения за нарушение УДЛ. </a:t>
            </a:r>
            <a:r>
              <a:rPr lang="ru-RU" sz="2200" i="1" u="sng" dirty="0">
                <a:solidFill>
                  <a:schemeClr val="tx2">
                    <a:lumMod val="50000"/>
                  </a:schemeClr>
                </a:solidFill>
              </a:rPr>
              <a:t>ФГУП «</a:t>
            </a:r>
            <a:r>
              <a:rPr lang="ru-RU" sz="2200" i="1" u="sng" dirty="0" err="1">
                <a:solidFill>
                  <a:schemeClr val="tx2">
                    <a:lumMod val="50000"/>
                  </a:schemeClr>
                </a:solidFill>
              </a:rPr>
              <a:t>Атомфлот</a:t>
            </a:r>
            <a:r>
              <a:rPr lang="ru-RU" sz="2200" i="1" u="sng" dirty="0">
                <a:solidFill>
                  <a:schemeClr val="tx2">
                    <a:lumMod val="50000"/>
                  </a:schemeClr>
                </a:solidFill>
              </a:rPr>
              <a:t>» подало апелляционную жалобу</a:t>
            </a:r>
            <a:r>
              <a:rPr lang="ru-RU" sz="2200" i="1" u="sng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200" dirty="0"/>
              <a:t> </a:t>
            </a:r>
            <a:r>
              <a:rPr lang="ru-RU" sz="2200" i="1" dirty="0"/>
              <a:t> </a:t>
            </a:r>
            <a:r>
              <a:rPr lang="ru-RU" sz="2200" i="1" dirty="0" smtClean="0"/>
              <a:t>2. </a:t>
            </a:r>
            <a:r>
              <a:rPr lang="ru-RU" sz="2200" dirty="0" smtClean="0"/>
              <a:t>ООО </a:t>
            </a:r>
            <a:r>
              <a:rPr lang="ru-RU" sz="2200" dirty="0"/>
              <a:t>"ГСП-СТРОЙ" обжаловало в Арбитражном суде города Москвы </a:t>
            </a:r>
            <a:r>
              <a:rPr lang="ru-RU" sz="2200" dirty="0" smtClean="0"/>
              <a:t>постановление </a:t>
            </a:r>
            <a:r>
              <a:rPr lang="ru-RU" sz="2200" dirty="0"/>
              <a:t>Управления </a:t>
            </a:r>
            <a:r>
              <a:rPr lang="ru-RU" sz="2200" dirty="0" smtClean="0"/>
              <a:t>о </a:t>
            </a:r>
            <a:r>
              <a:rPr lang="ru-RU" sz="2200" dirty="0"/>
              <a:t>привлечении к административной ответственности в виде предупреждения. </a:t>
            </a:r>
            <a:r>
              <a:rPr lang="ru-RU" sz="2200" u="sng" dirty="0"/>
              <a:t>Дело находится  в стадии рассмотрения</a:t>
            </a:r>
            <a:r>
              <a:rPr lang="ru-RU" sz="2200" i="1" u="sng" dirty="0"/>
              <a:t>.</a:t>
            </a:r>
            <a:endParaRPr lang="ru-RU" sz="2200" u="sng" dirty="0"/>
          </a:p>
        </p:txBody>
      </p:sp>
    </p:spTree>
    <p:extLst>
      <p:ext uri="{BB962C8B-B14F-4D97-AF65-F5344CB8AC3E}">
        <p14:creationId xmlns:p14="http://schemas.microsoft.com/office/powerpoint/2010/main" val="717513300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618630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Нарушения в работе поднадзорных ядерно- и радиационно опасных объектов в 2019 году</a:t>
            </a:r>
          </a:p>
          <a:p>
            <a:pPr indent="452438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Атомные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станции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отчётный период </a:t>
            </a:r>
            <a:r>
              <a:rPr lang="ru-RU" b="1" dirty="0">
                <a:solidFill>
                  <a:srgbClr val="C00000"/>
                </a:solidFill>
              </a:rPr>
              <a:t>произошло </a:t>
            </a:r>
            <a:r>
              <a:rPr lang="ru-RU" b="1" dirty="0" smtClean="0">
                <a:solidFill>
                  <a:srgbClr val="C00000"/>
                </a:solidFill>
              </a:rPr>
              <a:t>15  нарушений </a:t>
            </a:r>
            <a:r>
              <a:rPr lang="ru-RU" b="1" dirty="0"/>
              <a:t>в работе блоков атомных станций, из них:	 </a:t>
            </a:r>
            <a:endParaRPr lang="ru-RU" b="1" dirty="0" smtClean="0"/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Курской атомной станции - </a:t>
            </a:r>
            <a:r>
              <a:rPr lang="ru-RU" sz="2000" b="1" dirty="0" smtClean="0">
                <a:solidFill>
                  <a:srgbClr val="002060"/>
                </a:solidFill>
              </a:rPr>
              <a:t>2;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Ленинградской атомной станции (с учётом </a:t>
            </a:r>
            <a:r>
              <a:rPr lang="ru-RU" sz="2000" b="1" dirty="0" smtClean="0">
                <a:solidFill>
                  <a:srgbClr val="002060"/>
                </a:solidFill>
              </a:rPr>
              <a:t>ЛАЭС-2</a:t>
            </a:r>
            <a:r>
              <a:rPr lang="ru-RU" sz="2000" b="1" dirty="0">
                <a:solidFill>
                  <a:srgbClr val="002060"/>
                </a:solidFill>
              </a:rPr>
              <a:t>) - </a:t>
            </a:r>
            <a:r>
              <a:rPr lang="ru-RU" sz="2000" b="1" dirty="0" smtClean="0">
                <a:solidFill>
                  <a:srgbClr val="002060"/>
                </a:solidFill>
              </a:rPr>
              <a:t>7;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Смоленской атомной станции – </a:t>
            </a:r>
            <a:r>
              <a:rPr lang="ru-RU" sz="2000" b="1" dirty="0" smtClean="0">
                <a:solidFill>
                  <a:srgbClr val="002060"/>
                </a:solidFill>
              </a:rPr>
              <a:t>6. </a:t>
            </a:r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По </a:t>
            </a:r>
            <a:r>
              <a:rPr lang="ru-RU" b="1" dirty="0"/>
              <a:t>сравнению с </a:t>
            </a:r>
            <a:r>
              <a:rPr lang="ru-RU" b="1" dirty="0" smtClean="0"/>
              <a:t>2018 </a:t>
            </a:r>
            <a:r>
              <a:rPr lang="ru-RU" b="1" dirty="0"/>
              <a:t>годом число нарушений в работе блоков АС в </a:t>
            </a:r>
            <a:r>
              <a:rPr lang="ru-RU" b="1" dirty="0" smtClean="0"/>
              <a:t>2019 </a:t>
            </a:r>
            <a:r>
              <a:rPr lang="ru-RU" b="1" dirty="0"/>
              <a:t>году </a:t>
            </a:r>
            <a:r>
              <a:rPr lang="ru-RU" b="1" dirty="0" smtClean="0"/>
              <a:t>уменьшилось </a:t>
            </a:r>
            <a:r>
              <a:rPr lang="ru-RU" b="1" dirty="0"/>
              <a:t>на </a:t>
            </a:r>
            <a:r>
              <a:rPr lang="ru-RU" b="1" dirty="0" smtClean="0"/>
              <a:t>16 </a:t>
            </a:r>
            <a:r>
              <a:rPr lang="ru-RU" b="1" dirty="0"/>
              <a:t>(на 55</a:t>
            </a:r>
            <a:r>
              <a:rPr lang="ru-RU" b="1" dirty="0" smtClean="0"/>
              <a:t>%). </a:t>
            </a:r>
            <a:r>
              <a:rPr lang="ru-RU" b="1" dirty="0"/>
              <a:t>Наблюдается тенденция к </a:t>
            </a:r>
            <a:r>
              <a:rPr lang="ru-RU" b="1" dirty="0" smtClean="0"/>
              <a:t>снижению </a:t>
            </a:r>
            <a:r>
              <a:rPr lang="ru-RU" b="1" dirty="0"/>
              <a:t>«тяжести» нарушений по категориям нарушений, а также тенденция к </a:t>
            </a:r>
            <a:r>
              <a:rPr lang="ru-RU" b="1" dirty="0" smtClean="0"/>
              <a:t>снижению </a:t>
            </a:r>
            <a:r>
              <a:rPr lang="ru-RU" b="1" dirty="0"/>
              <a:t>тяжести нарушений по уровню INES.</a:t>
            </a:r>
          </a:p>
          <a:p>
            <a:pPr indent="452438" algn="just"/>
            <a:r>
              <a:rPr lang="ru-RU" b="1" dirty="0"/>
              <a:t>Со 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соблюдались.</a:t>
            </a:r>
          </a:p>
          <a:p>
            <a:pPr indent="542925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Исследовательские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ядерные реакторы и установки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отчетный период на поднадзорных объектах </a:t>
            </a:r>
            <a:r>
              <a:rPr lang="ru-RU" b="1" dirty="0" smtClean="0"/>
              <a:t>- ИЯУ </a:t>
            </a:r>
            <a:r>
              <a:rPr lang="ru-RU" b="1" dirty="0"/>
              <a:t>аварий, нарушений в работе ИЯУ, не было.</a:t>
            </a:r>
          </a:p>
        </p:txBody>
      </p:sp>
    </p:spTree>
    <p:extLst>
      <p:ext uri="{BB962C8B-B14F-4D97-AF65-F5344CB8AC3E}">
        <p14:creationId xmlns:p14="http://schemas.microsoft.com/office/powerpoint/2010/main" val="3904669706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1892" y="1"/>
            <a:ext cx="7678882" cy="67095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r>
              <a:rPr lang="ru-RU" sz="2000" b="1" i="1" dirty="0">
                <a:solidFill>
                  <a:srgbClr val="C00000"/>
                </a:solidFill>
              </a:rPr>
              <a:t>Объекты ядерного топливного цикла</a:t>
            </a:r>
          </a:p>
          <a:p>
            <a:pPr algn="just"/>
            <a:r>
              <a:rPr lang="ru-RU" b="1" dirty="0" smtClean="0"/>
              <a:t>	В </a:t>
            </a:r>
            <a:r>
              <a:rPr lang="ru-RU" b="1" dirty="0"/>
              <a:t>2019 году  на поднадзорных объектах использования атомной энергии  было зафиксировано 1 нарушение в работе радиационного источника </a:t>
            </a:r>
            <a:r>
              <a:rPr lang="ru-RU" b="1" dirty="0" smtClean="0"/>
              <a:t>АО «Радиевый </a:t>
            </a:r>
            <a:r>
              <a:rPr lang="ru-RU" b="1" dirty="0"/>
              <a:t>институт имени В.Г. </a:t>
            </a:r>
            <a:r>
              <a:rPr lang="ru-RU" b="1" dirty="0" err="1"/>
              <a:t>Хлопина</a:t>
            </a:r>
            <a:r>
              <a:rPr lang="ru-RU" b="1" dirty="0" smtClean="0"/>
              <a:t>»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Ядерно-энергетические </a:t>
            </a:r>
            <a:r>
              <a:rPr lang="ru-RU" sz="2000" b="1" i="1" dirty="0">
                <a:solidFill>
                  <a:srgbClr val="C00000"/>
                </a:solidFill>
              </a:rPr>
              <a:t>установки судов и объекты их жизнеобеспечения</a:t>
            </a:r>
            <a:endParaRPr lang="ru-RU" sz="2000" b="1" dirty="0">
              <a:solidFill>
                <a:srgbClr val="C00000"/>
              </a:solidFill>
            </a:endParaRPr>
          </a:p>
          <a:p>
            <a:pPr indent="542925" algn="just"/>
            <a:r>
              <a:rPr lang="ru-RU" sz="2000" b="1" dirty="0"/>
              <a:t>На ядерных энергетических установках судов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2019 </a:t>
            </a:r>
            <a:r>
              <a:rPr lang="ru-RU" sz="2000" b="1" dirty="0"/>
              <a:t>году произошло </a:t>
            </a:r>
            <a:r>
              <a:rPr lang="ru-RU" sz="2000" b="1" dirty="0" smtClean="0"/>
              <a:t>21 нарушение </a:t>
            </a:r>
            <a:r>
              <a:rPr lang="ru-RU" sz="2000" b="1" dirty="0"/>
              <a:t>в </a:t>
            </a:r>
            <a:r>
              <a:rPr lang="ru-RU" sz="2000" b="1" dirty="0" smtClean="0"/>
              <a:t>работе (в 2018 -22). </a:t>
            </a:r>
            <a:r>
              <a:rPr lang="ru-RU" sz="2000" b="1" dirty="0"/>
              <a:t>Б</a:t>
            </a:r>
            <a:r>
              <a:rPr lang="ru-RU" sz="2000" b="1" dirty="0" smtClean="0"/>
              <a:t>ольшинство </a:t>
            </a:r>
            <a:r>
              <a:rPr lang="ru-RU" sz="2000" b="1" dirty="0"/>
              <a:t>нарушений составляет несанкционированное срабатывание АЗ ПЭБ «Академик Ломоносов</a:t>
            </a:r>
            <a:r>
              <a:rPr lang="ru-RU" sz="2000" b="1" dirty="0" smtClean="0"/>
              <a:t>» </a:t>
            </a:r>
            <a:r>
              <a:rPr lang="ru-RU" sz="2000" b="1" dirty="0"/>
              <a:t>. </a:t>
            </a:r>
            <a:r>
              <a:rPr lang="ru-RU" sz="2000" b="1" dirty="0" smtClean="0"/>
              <a:t>Это </a:t>
            </a:r>
            <a:r>
              <a:rPr lang="ru-RU" sz="2000" b="1" dirty="0"/>
              <a:t>связано с проведением комплексных испытаний РУ, наладкой и опробованием систем автоматики, а также недостаточным опытом оперативного персонала при эксплуатации РУ</a:t>
            </a:r>
            <a:r>
              <a:rPr lang="ru-RU" sz="2000" b="1" dirty="0" smtClean="0"/>
              <a:t>.</a:t>
            </a:r>
          </a:p>
          <a:p>
            <a:pPr indent="542925" algn="just"/>
            <a:r>
              <a:rPr lang="ru-RU" sz="2000" b="1" dirty="0" smtClean="0"/>
              <a:t>Выбросов </a:t>
            </a:r>
            <a:r>
              <a:rPr lang="ru-RU" sz="2000" b="1" dirty="0"/>
              <a:t>и </a:t>
            </a:r>
            <a:r>
              <a:rPr lang="ru-RU" sz="2000" b="1" dirty="0" smtClean="0"/>
              <a:t>сбросов </a:t>
            </a:r>
            <a:r>
              <a:rPr lang="ru-RU" sz="2000" b="1" dirty="0"/>
              <a:t>радиоактивных </a:t>
            </a:r>
            <a:r>
              <a:rPr lang="ru-RU" sz="2000" b="1" dirty="0" smtClean="0"/>
              <a:t>продуктов в результате нарушений в работе - не </a:t>
            </a:r>
            <a:r>
              <a:rPr lang="ru-RU" sz="2000" b="1" dirty="0"/>
              <a:t>было. </a:t>
            </a:r>
            <a:endParaRPr lang="ru-RU" sz="2000" b="1" dirty="0" smtClean="0"/>
          </a:p>
          <a:p>
            <a:pPr indent="542925">
              <a:tabLst>
                <a:tab pos="0" algn="l"/>
              </a:tabLst>
            </a:pPr>
            <a:r>
              <a:rPr lang="ru-RU" sz="2000" b="1" i="1" dirty="0" smtClean="0">
                <a:solidFill>
                  <a:srgbClr val="C00000"/>
                </a:solidFill>
              </a:rPr>
              <a:t>Радиационно-опасные </a:t>
            </a:r>
            <a:r>
              <a:rPr lang="ru-RU" sz="2000" b="1" i="1" dirty="0">
                <a:solidFill>
                  <a:srgbClr val="C00000"/>
                </a:solidFill>
              </a:rPr>
              <a:t>объекты организаций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indent="542925" algn="just">
              <a:tabLst>
                <a:tab pos="0" algn="l"/>
              </a:tabLst>
            </a:pPr>
            <a:r>
              <a:rPr lang="ru-RU" sz="2000" b="1" dirty="0" smtClean="0"/>
              <a:t>В  </a:t>
            </a:r>
            <a:r>
              <a:rPr lang="ru-RU" sz="2000" b="1" dirty="0"/>
              <a:t>работе РОО произошло </a:t>
            </a:r>
            <a:r>
              <a:rPr lang="ru-RU" sz="2000" b="1" dirty="0" smtClean="0"/>
              <a:t>2 </a:t>
            </a:r>
            <a:r>
              <a:rPr lang="ru-RU" sz="2000" b="1" dirty="0"/>
              <a:t>нерадиационных </a:t>
            </a:r>
            <a:r>
              <a:rPr lang="ru-RU" sz="2000" b="1" dirty="0" smtClean="0"/>
              <a:t>происшествия </a:t>
            </a:r>
            <a:r>
              <a:rPr lang="ru-RU" sz="2000" b="1" dirty="0"/>
              <a:t>класса </a:t>
            </a:r>
            <a:r>
              <a:rPr lang="ru-RU" sz="2000" b="1" dirty="0" smtClean="0"/>
              <a:t>П-2. Радиационного </a:t>
            </a:r>
            <a:r>
              <a:rPr lang="ru-RU" sz="2000" b="1" dirty="0"/>
              <a:t>воздействия на персонал и радиоактивного загрязнения окружающей среды не было. </a:t>
            </a:r>
            <a:endParaRPr lang="ru-RU" sz="2000" b="1" dirty="0" smtClean="0"/>
          </a:p>
          <a:p>
            <a:pPr indent="452438"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542925" algn="just"/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70245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389" y="933857"/>
            <a:ext cx="8171320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Основные </a:t>
            </a:r>
            <a:r>
              <a:rPr lang="ru-RU" sz="2200" b="1" dirty="0"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lang="ru-RU" sz="2200" b="1" dirty="0" smtClean="0">
                <a:cs typeface="Arial" panose="020B0604020202020204" pitchFamily="34" charset="0"/>
              </a:rPr>
              <a:t>2019 </a:t>
            </a:r>
            <a:r>
              <a:rPr lang="ru-RU" sz="2200" b="1" dirty="0">
                <a:cs typeface="Arial" panose="020B0604020202020204" pitchFamily="34" charset="0"/>
              </a:rPr>
              <a:t>году определялись планами Ростехнадзора и Ежегодным планом проведения плановых проверок </a:t>
            </a:r>
            <a:r>
              <a:rPr lang="ru-RU" sz="2200" b="1" dirty="0" smtClean="0">
                <a:cs typeface="Arial" panose="020B0604020202020204" pitchFamily="34" charset="0"/>
              </a:rPr>
              <a:t>юридических лиц на 2019 </a:t>
            </a:r>
            <a:r>
              <a:rPr lang="ru-RU" sz="2200" b="1" dirty="0">
                <a:cs typeface="Arial" panose="020B0604020202020204" pitchFamily="34" charset="0"/>
              </a:rPr>
              <a:t>год.  </a:t>
            </a:r>
            <a:endParaRPr lang="ru-RU" sz="2200" b="1" dirty="0" smtClean="0">
              <a:cs typeface="Arial" panose="020B0604020202020204" pitchFamily="34" charset="0"/>
            </a:endParaRPr>
          </a:p>
          <a:p>
            <a:pPr algn="just"/>
            <a:endParaRPr lang="ru-RU" sz="2200" b="1" dirty="0">
              <a:cs typeface="Arial" panose="020B0604020202020204" pitchFamily="34" charset="0"/>
            </a:endParaRPr>
          </a:p>
          <a:p>
            <a:pPr algn="just"/>
            <a:r>
              <a:rPr lang="ru-RU" sz="2200" b="1" dirty="0">
                <a:cs typeface="Arial" panose="020B0604020202020204" pitchFamily="34" charset="0"/>
              </a:rPr>
              <a:t> </a:t>
            </a:r>
            <a:r>
              <a:rPr lang="ru-RU" sz="2200" b="1" dirty="0" smtClean="0">
                <a:cs typeface="Arial" panose="020B0604020202020204" pitchFamily="34" charset="0"/>
              </a:rPr>
              <a:t>    Мероприятия</a:t>
            </a:r>
            <a:r>
              <a:rPr lang="ru-RU" sz="2200" b="1" dirty="0">
                <a:cs typeface="Arial" panose="020B0604020202020204" pitchFamily="34" charset="0"/>
              </a:rPr>
              <a:t>, намеченные планами работ, выполнены: </a:t>
            </a:r>
          </a:p>
          <a:p>
            <a:pPr algn="just"/>
            <a:r>
              <a:rPr lang="ru-RU" sz="2200" b="1" dirty="0">
                <a:cs typeface="Arial" panose="020B0604020202020204" pitchFamily="34" charset="0"/>
              </a:rPr>
              <a:t>из </a:t>
            </a:r>
            <a:r>
              <a:rPr lang="ru-RU" sz="2200" b="1" dirty="0" smtClean="0">
                <a:cs typeface="Arial" panose="020B0604020202020204" pitchFamily="34" charset="0"/>
              </a:rPr>
              <a:t>109 запланированных проверок </a:t>
            </a:r>
            <a:r>
              <a:rPr lang="ru-RU" sz="2200" b="1" dirty="0">
                <a:cs typeface="Arial" panose="020B0604020202020204" pitchFamily="34" charset="0"/>
              </a:rPr>
              <a:t>– было организовано и проведено </a:t>
            </a:r>
            <a:r>
              <a:rPr lang="ru-RU" sz="2200" b="1" dirty="0" smtClean="0">
                <a:cs typeface="Arial" panose="020B0604020202020204" pitchFamily="34" charset="0"/>
              </a:rPr>
              <a:t>106 </a:t>
            </a:r>
            <a:r>
              <a:rPr lang="ru-RU" sz="2200" b="1" dirty="0">
                <a:cs typeface="Arial" panose="020B0604020202020204" pitchFamily="34" charset="0"/>
              </a:rPr>
              <a:t>плановых проверок поднадзорных организаций; </a:t>
            </a:r>
            <a:endParaRPr lang="ru-RU" sz="2200" b="1" dirty="0" smtClean="0">
              <a:cs typeface="Arial" panose="020B0604020202020204" pitchFamily="34" charset="0"/>
            </a:endParaRPr>
          </a:p>
          <a:p>
            <a:pPr algn="just"/>
            <a:endParaRPr lang="ru-RU" sz="2200" b="1" dirty="0"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1  проверка </a:t>
            </a:r>
            <a:r>
              <a:rPr lang="ru-RU" sz="2200" b="1" dirty="0">
                <a:cs typeface="Arial" panose="020B0604020202020204" pitchFamily="34" charset="0"/>
              </a:rPr>
              <a:t>в установленном порядке  </a:t>
            </a:r>
            <a:r>
              <a:rPr lang="ru-RU" sz="2200" b="1" dirty="0" smtClean="0">
                <a:cs typeface="Arial" panose="020B0604020202020204" pitchFamily="34" charset="0"/>
              </a:rPr>
              <a:t>была снята </a:t>
            </a:r>
            <a:r>
              <a:rPr lang="ru-RU" sz="2200" b="1" dirty="0">
                <a:cs typeface="Arial" panose="020B0604020202020204" pitchFamily="34" charset="0"/>
              </a:rPr>
              <a:t>с плана в связи с прекращением деятельности </a:t>
            </a:r>
            <a:r>
              <a:rPr lang="ru-RU" sz="2200" b="1" dirty="0" smtClean="0">
                <a:cs typeface="Arial" panose="020B0604020202020204" pitchFamily="34" charset="0"/>
              </a:rPr>
              <a:t>проверяемой  организации </a:t>
            </a:r>
            <a:r>
              <a:rPr lang="ru-RU" sz="2200" b="1" dirty="0">
                <a:cs typeface="Arial" panose="020B0604020202020204" pitchFamily="34" charset="0"/>
              </a:rPr>
              <a:t>в области использования атомной </a:t>
            </a:r>
            <a:r>
              <a:rPr lang="ru-RU" sz="2200" b="1" dirty="0" smtClean="0">
                <a:cs typeface="Arial" panose="020B0604020202020204" pitchFamily="34" charset="0"/>
              </a:rPr>
              <a:t>энергии;</a:t>
            </a: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2 </a:t>
            </a:r>
            <a:r>
              <a:rPr lang="ru-RU" sz="2200" b="1" dirty="0">
                <a:cs typeface="Arial" panose="020B0604020202020204" pitchFamily="34" charset="0"/>
              </a:rPr>
              <a:t>проверки не проведены в связи с отсутствием </a:t>
            </a:r>
            <a:r>
              <a:rPr lang="ru-RU" sz="2200" b="1" dirty="0" smtClean="0">
                <a:cs typeface="Arial" panose="020B0604020202020204" pitchFamily="34" charset="0"/>
              </a:rPr>
              <a:t>доступа сотрудников Управления в помещение Управления (СПб, ул. Малая Монетная, д.2а), к документам и личным вещам.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28148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2017 - 2019 годы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28165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="" xmlns:a16="http://schemas.microsoft.com/office/drawing/2014/main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="" xmlns:a16="http://schemas.microsoft.com/office/drawing/2014/main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287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6140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2019 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По происшествиям (нарушениям в работе) на поднадзорных Управлению объектов использования атомной энергии проведены расследования и приняты корректирующие меры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6063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2019 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162 лицензии </a:t>
            </a:r>
            <a:r>
              <a:rPr lang="ru-RU" sz="2200" dirty="0"/>
              <a:t>организациям на различные виды деятельности в области использования атомной энергии. По результатам рассмотрения комплектов документов отказано в выдаче лицензий </a:t>
            </a:r>
            <a:r>
              <a:rPr lang="ru-RU" sz="2200" dirty="0" smtClean="0"/>
              <a:t>6 организациям </a:t>
            </a:r>
            <a:r>
              <a:rPr lang="ru-RU" sz="2200" dirty="0"/>
              <a:t>- </a:t>
            </a:r>
            <a:r>
              <a:rPr lang="ru-RU" sz="2200" dirty="0" smtClean="0"/>
              <a:t>соискателям лицензий.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790 разрешений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2 разрешения </a:t>
            </a:r>
            <a:r>
              <a:rPr lang="ru-RU" sz="2200" dirty="0" smtClean="0"/>
              <a:t>поднадзорным организациям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на выбросы и сбросы радиоактивных веществ </a:t>
            </a:r>
            <a:r>
              <a:rPr lang="ru-RU" sz="2200" dirty="0" smtClean="0"/>
              <a:t>в окружающую среду, имеющим ядерно- и радиационно опасные объекты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2017 </a:t>
              </a:r>
              <a:r>
                <a:rPr lang="ru-RU" b="1" dirty="0"/>
                <a:t>- </a:t>
              </a:r>
              <a:r>
                <a:rPr lang="ru-RU" b="1" dirty="0" smtClean="0"/>
                <a:t>2019 </a:t>
              </a:r>
              <a:r>
                <a:rPr lang="ru-RU" b="1" dirty="0"/>
                <a:t>г.г.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38198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2017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2018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20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226</a:t>
                      </a:r>
                      <a:endParaRPr lang="ru-RU" sz="20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190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20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52</a:t>
                      </a:r>
                      <a:endParaRPr lang="ru-RU" sz="20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26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20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775</a:t>
                      </a:r>
                      <a:endParaRPr lang="ru-RU" sz="20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804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790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20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endParaRPr lang="ru-RU" sz="20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20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1065</a:t>
                      </a:r>
                      <a:endParaRPr lang="ru-RU" sz="20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1029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975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24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943679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2017 </a:t>
            </a:r>
            <a:r>
              <a:rPr lang="ru-RU" b="1" dirty="0"/>
              <a:t>- </a:t>
            </a:r>
            <a:r>
              <a:rPr lang="ru-RU" b="1" dirty="0" smtClean="0"/>
              <a:t>2019 </a:t>
            </a:r>
            <a:r>
              <a:rPr lang="ru-RU" b="1" dirty="0"/>
              <a:t>г.г.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26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4370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диаграмм, число </a:t>
            </a:r>
            <a:r>
              <a:rPr lang="ru-RU" sz="2000" b="1" dirty="0"/>
              <a:t>выданных </a:t>
            </a:r>
            <a:r>
              <a:rPr lang="ru-RU" sz="2000" b="1" dirty="0" smtClean="0"/>
              <a:t>разрешений персоналу объектов использования атомной энергии </a:t>
            </a:r>
            <a:r>
              <a:rPr lang="ru-RU" sz="2000" b="1" dirty="0"/>
              <a:t>в течение трех последних лет отличается незначительно.</a:t>
            </a:r>
          </a:p>
          <a:p>
            <a:pPr indent="452438" algn="just"/>
            <a:r>
              <a:rPr lang="ru-RU" sz="2000" b="1" dirty="0" smtClean="0"/>
              <a:t>Число выданных лицензий несколько ниже прошлых двух лет.</a:t>
            </a:r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69692"/>
            <a:ext cx="21336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433" y="140677"/>
            <a:ext cx="8109020" cy="6694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200" dirty="0" smtClean="0"/>
              <a:t>Ответственность </a:t>
            </a:r>
            <a:r>
              <a:rPr lang="ru-RU" sz="2200" dirty="0"/>
              <a:t>и обязанности эксплуатирующих организаций, а также организаций, выполняющих работы и представляющих услуги в области использования атомной энергии определены в статьях 35 и 37 Федерального закона от  21.11.1995 № 170-ФЗ «Об использовании атомной энергии». </a:t>
            </a:r>
            <a:endParaRPr lang="ru-RU" sz="2200" dirty="0" smtClean="0"/>
          </a:p>
          <a:p>
            <a:pPr indent="361950" algn="just">
              <a:lnSpc>
                <a:spcPct val="150000"/>
              </a:lnSpc>
            </a:pPr>
            <a:r>
              <a:rPr lang="ru-RU" sz="2200" dirty="0"/>
              <a:t>В заключении хочу сказать:</a:t>
            </a:r>
          </a:p>
          <a:p>
            <a:pPr indent="361950"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успешное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выполнение задач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Управления по </a:t>
            </a:r>
            <a:r>
              <a:rPr lang="ru-RU" sz="2200" b="1">
                <a:solidFill>
                  <a:schemeClr val="accent4">
                    <a:lumMod val="50000"/>
                  </a:schemeClr>
                </a:solidFill>
              </a:rPr>
              <a:t>обеспечению </a:t>
            </a:r>
            <a:r>
              <a:rPr lang="ru-RU" sz="2200" b="1" smtClean="0">
                <a:solidFill>
                  <a:schemeClr val="accent4">
                    <a:lumMod val="50000"/>
                  </a:schemeClr>
                </a:solidFill>
              </a:rPr>
              <a:t>надзора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за ядерной и радиационной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безопасностью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объектов использования атомной энергии невозможно без активного и ответственного подхода всех организаций и их работников к безусловному выполнению требований федеральных норм и правил по безопасности в области использования атомной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энергии и условий действия лицензий.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6496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Руководитель</a:t>
            </a:r>
          </a:p>
          <a:p>
            <a:pPr algn="ctr"/>
            <a:r>
              <a:rPr lang="ru-RU" dirty="0" smtClean="0"/>
              <a:t>Перевощиков  Сергей Георгиевич 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Малая Монетная, </a:t>
            </a:r>
            <a:r>
              <a:rPr lang="ru-RU" dirty="0" smtClean="0"/>
              <a:t>2, </a:t>
            </a:r>
          </a:p>
          <a:p>
            <a:pPr algn="ctr"/>
            <a:r>
              <a:rPr lang="ru-RU" dirty="0" smtClean="0"/>
              <a:t>тел</a:t>
            </a:r>
            <a:r>
              <a:rPr lang="ru-RU" dirty="0"/>
              <a:t>. (</a:t>
            </a:r>
            <a:r>
              <a:rPr lang="ru-RU" dirty="0" smtClean="0"/>
              <a:t>812)346-19-16;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28</a:t>
            </a:fld>
            <a:endParaRPr lang="ru-RU" dirty="0"/>
          </a:p>
        </p:txBody>
      </p:sp>
      <p:pic>
        <p:nvPicPr>
          <p:cNvPr id="5122" name="Picture 2" descr="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409056" cy="298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2019 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43132452"/>
              </p:ext>
            </p:extLst>
          </p:nvPr>
        </p:nvGraphicFramePr>
        <p:xfrm>
          <a:off x="683568" y="1268760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59633" y="5050242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749 нарушений 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56738" y="6313252"/>
            <a:ext cx="3125038" cy="301557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Диаграмма № 1                                     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355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виды проведенных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видно из диаграммы, всего было проведено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2052 проверки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проверок – это мероприятия, проведенные на особо опасных ядерных и радиационных объектах, в рамках режима постоянного 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1794 проверки.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Далее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это: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при выполнении процедур лицензирования деятельности в области атомной энергии по заявлениям соискателей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лицензий и  регистрации предприятий 4-5 категории опасности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по проверке выполнения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выданных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предписаний – всего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проверки по заявлениям организаций перед началом выполнения ядерно- или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радиационно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опасных работ 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сооружении объектов (по стройнадзору) 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399" y="539727"/>
            <a:ext cx="7752944" cy="53399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b="1" dirty="0"/>
              <a:t>В результате проведенных проверок в </a:t>
            </a:r>
            <a:r>
              <a:rPr lang="ru-RU" sz="2200" b="1" dirty="0" smtClean="0"/>
              <a:t>2019 </a:t>
            </a:r>
            <a:r>
              <a:rPr lang="ru-RU" sz="2200" b="1" dirty="0"/>
              <a:t>году выявлено и предписано к устранению </a:t>
            </a:r>
            <a:r>
              <a:rPr lang="ru-RU" sz="2200" b="1" dirty="0" smtClean="0"/>
              <a:t>749 </a:t>
            </a:r>
            <a:r>
              <a:rPr lang="ru-RU" sz="2200" b="1" dirty="0"/>
              <a:t>нарушений требований норм и правил и условий действия лицензий.</a:t>
            </a:r>
          </a:p>
          <a:p>
            <a:pPr>
              <a:lnSpc>
                <a:spcPct val="150000"/>
              </a:lnSpc>
            </a:pPr>
            <a:r>
              <a:rPr lang="ru-RU" sz="2200" b="1" dirty="0"/>
              <a:t>Следует отметить, что почти </a:t>
            </a:r>
            <a:r>
              <a:rPr lang="ru-RU" sz="2200" b="1" dirty="0" smtClean="0"/>
              <a:t>65% </a:t>
            </a:r>
            <a:r>
              <a:rPr lang="ru-RU" sz="2200" b="1" dirty="0"/>
              <a:t>нарушений выявлено при проведении  проверок по </a:t>
            </a:r>
            <a:r>
              <a:rPr lang="ru-RU" sz="2200" b="1" dirty="0" err="1"/>
              <a:t>стройнадзору</a:t>
            </a:r>
            <a:r>
              <a:rPr lang="ru-RU" sz="2200" b="1" dirty="0"/>
              <a:t> </a:t>
            </a:r>
            <a:r>
              <a:rPr lang="ru-RU" sz="2200" b="1" dirty="0" smtClean="0"/>
              <a:t>(488 нарушений</a:t>
            </a:r>
            <a:r>
              <a:rPr lang="ru-RU" sz="2200" b="1" dirty="0"/>
              <a:t>).</a:t>
            </a:r>
          </a:p>
          <a:p>
            <a:endParaRPr lang="ru-RU" sz="2200" dirty="0" smtClean="0"/>
          </a:p>
          <a:p>
            <a:r>
              <a:rPr lang="ru-RU" sz="2200" dirty="0" smtClean="0"/>
              <a:t>На </a:t>
            </a:r>
            <a:r>
              <a:rPr lang="ru-RU" sz="2200" dirty="0"/>
              <a:t>следующей диаграмме </a:t>
            </a:r>
            <a:r>
              <a:rPr lang="ru-RU" sz="2200" dirty="0" smtClean="0"/>
              <a:t>2 </a:t>
            </a:r>
            <a:r>
              <a:rPr lang="ru-RU" sz="2200" dirty="0"/>
              <a:t>представлено распределение выявленных нарушений применительно к объектам и отдельным видам </a:t>
            </a:r>
            <a:r>
              <a:rPr lang="ru-RU" sz="2200" dirty="0" smtClean="0"/>
              <a:t>деятельности.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/>
              <a:t>В соответствии с требованиями Федерального закона о защите прав юридических лиц (№ 294-фз) все  </a:t>
            </a:r>
            <a:r>
              <a:rPr lang="ru-RU" sz="2200" dirty="0" smtClean="0"/>
              <a:t>организации </a:t>
            </a:r>
            <a:r>
              <a:rPr lang="ru-RU" sz="2200" dirty="0"/>
              <a:t>заблаговременно извещаются о предстоящей </a:t>
            </a:r>
            <a:r>
              <a:rPr lang="ru-RU" sz="2200" dirty="0" smtClean="0"/>
              <a:t>проверке.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046717328"/>
              </p:ext>
            </p:extLst>
          </p:nvPr>
        </p:nvGraphicFramePr>
        <p:xfrm>
          <a:off x="794713" y="2060848"/>
          <a:ext cx="8097767" cy="340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276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2017-2019  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25844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1919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736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17/360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12/329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14/488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5113110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952222"/>
              </p:ext>
            </p:extLst>
          </p:nvPr>
        </p:nvGraphicFramePr>
        <p:xfrm>
          <a:off x="602649" y="5886338"/>
          <a:ext cx="7938702" cy="845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8702"/>
              </a:tblGrid>
              <a:tr h="845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Число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проведенных проверок в течение трех последних лет отличается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незначительно.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невыполнение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 установленный срок законного предписания федерального органа исполнительной власти, осуществляющего федеральный государственный надзор в области использования атомной энергии (статья 19.5 часть 17 КоАП);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осуществление </a:t>
            </a:r>
            <a:r>
              <a:rPr lang="ru-RU" sz="2000" b="1" dirty="0">
                <a:solidFill>
                  <a:schemeClr val="tx2"/>
                </a:solidFill>
              </a:rPr>
              <a:t>предпринимательской деятельности с нарушением требований и условий, предусмотренных специальным разрешением (лицензией) (статья 14.1 часть 3 КоАП</a:t>
            </a:r>
            <a:r>
              <a:rPr lang="ru-RU" sz="2000" b="1" dirty="0" smtClean="0">
                <a:solidFill>
                  <a:schemeClr val="tx2"/>
                </a:solidFill>
              </a:rPr>
              <a:t>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нарушения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требований условий действия лицензий в части информирования лицензирующего органа об изменениях в документах (например: изменения в структуре организации и самой Программы обеспечения качества), предоставленных на этапе получения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лицензии</a:t>
            </a:r>
            <a:r>
              <a:rPr lang="ru-RU" sz="2000" b="1" dirty="0" smtClean="0">
                <a:solidFill>
                  <a:schemeClr val="accent4"/>
                </a:solidFill>
              </a:rPr>
              <a:t>;</a:t>
            </a:r>
            <a:endParaRPr lang="ru-RU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к наиболее типичным нарушениям </a:t>
            </a:r>
            <a:r>
              <a:rPr lang="ru-RU" sz="1900" b="1" dirty="0" err="1" smtClean="0">
                <a:solidFill>
                  <a:schemeClr val="tx2">
                    <a:lumMod val="75000"/>
                  </a:schemeClr>
                </a:solidFill>
              </a:rPr>
              <a:t>ФНиП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 относятся нарушения «Требований к программам обеспечения качества для объектов использования атомной энергии», НП-090-11 в части соблюдения установленных требований к обеспечению качества выполнения разрешенных работ;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нарушения конкретного пункта федеральных норм и правил несколькими должностными лицами от исполнителей до руководителей, которые должны контролировать соблюдение всех требований ФНП при эксплуатации АЭС (например, нарушение НП-096-15 в части  соблюдения периодичности подтверждения ресурсных характеристик оборудования в период дополнительного срока эксплуатации</a:t>
            </a:r>
            <a:r>
              <a:rPr lang="ru-RU" sz="1900" b="1" dirty="0" smtClean="0"/>
              <a:t>);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2"/>
                </a:solidFill>
              </a:rPr>
              <a:t>нарушения </a:t>
            </a:r>
            <a:r>
              <a:rPr lang="ru-RU" sz="1900" b="1" dirty="0">
                <a:solidFill>
                  <a:schemeClr val="tx2"/>
                </a:solidFill>
              </a:rPr>
              <a:t>обязательных требований </a:t>
            </a:r>
            <a:r>
              <a:rPr lang="ru-RU" sz="1900" b="1" dirty="0" smtClean="0">
                <a:solidFill>
                  <a:schemeClr val="tx2"/>
                </a:solidFill>
              </a:rPr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1762</Words>
  <Application>Microsoft Office PowerPoint</Application>
  <PresentationFormat>Экран (4:3)</PresentationFormat>
  <Paragraphs>290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Training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2017-2019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2017-2019 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2020-01-31T10:49:44Z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