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31"/>
  </p:notesMasterIdLst>
  <p:handoutMasterIdLst>
    <p:handoutMasterId r:id="rId32"/>
  </p:handoutMasterIdLst>
  <p:sldIdLst>
    <p:sldId id="259" r:id="rId3"/>
    <p:sldId id="390" r:id="rId4"/>
    <p:sldId id="427" r:id="rId5"/>
    <p:sldId id="392" r:id="rId6"/>
    <p:sldId id="421" r:id="rId7"/>
    <p:sldId id="424" r:id="rId8"/>
    <p:sldId id="364" r:id="rId9"/>
    <p:sldId id="429" r:id="rId10"/>
    <p:sldId id="430" r:id="rId11"/>
    <p:sldId id="431" r:id="rId12"/>
    <p:sldId id="366" r:id="rId13"/>
    <p:sldId id="444" r:id="rId14"/>
    <p:sldId id="428" r:id="rId15"/>
    <p:sldId id="434" r:id="rId16"/>
    <p:sldId id="433" r:id="rId17"/>
    <p:sldId id="445" r:id="rId18"/>
    <p:sldId id="432" r:id="rId19"/>
    <p:sldId id="435" r:id="rId20"/>
    <p:sldId id="436" r:id="rId21"/>
    <p:sldId id="308" r:id="rId22"/>
    <p:sldId id="442" r:id="rId23"/>
    <p:sldId id="443" r:id="rId24"/>
    <p:sldId id="439" r:id="rId25"/>
    <p:sldId id="339" r:id="rId26"/>
    <p:sldId id="382" r:id="rId27"/>
    <p:sldId id="440" r:id="rId28"/>
    <p:sldId id="441" r:id="rId29"/>
    <p:sldId id="277" r:id="rId3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9CC93D-E52E-4D84-901B-11D7331DD495}">
          <p14:sldIdLst>
            <p14:sldId id="259"/>
          </p14:sldIdLst>
        </p14:section>
        <p14:section name="Обзор и цели" id="{ABA716BF-3A5C-4ADB-94C9-CFEF84EBA240}">
          <p14:sldIdLst>
            <p14:sldId id="390"/>
            <p14:sldId id="427"/>
            <p14:sldId id="392"/>
            <p14:sldId id="421"/>
            <p14:sldId id="424"/>
            <p14:sldId id="364"/>
            <p14:sldId id="429"/>
            <p14:sldId id="430"/>
            <p14:sldId id="431"/>
            <p14:sldId id="366"/>
            <p14:sldId id="444"/>
            <p14:sldId id="428"/>
            <p14:sldId id="434"/>
            <p14:sldId id="433"/>
            <p14:sldId id="445"/>
            <p14:sldId id="432"/>
            <p14:sldId id="435"/>
            <p14:sldId id="436"/>
            <p14:sldId id="308"/>
            <p14:sldId id="442"/>
            <p14:sldId id="443"/>
            <p14:sldId id="439"/>
            <p14:sldId id="339"/>
            <p14:sldId id="382"/>
            <p14:sldId id="440"/>
            <p14:sldId id="441"/>
            <p14:sldId id="277"/>
          </p14:sldIdLst>
        </p14:section>
        <p14:section name="Раздел 1" id="{6D9936A3-3945-4757-BC8B-B5C252D8E036}">
          <p14:sldIdLst/>
        </p14:section>
        <p14:section name="Образцы слайдов для визуальных элементов" id="{BAB3A466-96C9-4230-9978-795378D75699}">
          <p14:sldIdLst/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/>
        </p14:section>
        <p14:section name="Приложение" id="{3F78B471-41DA-46F2-A8E4-97E471896AB3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CCFFCC"/>
    <a:srgbClr val="CCECFF"/>
    <a:srgbClr val="FFFF99"/>
    <a:srgbClr val="CCFFFF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35" autoAdjust="0"/>
    <p:restoredTop sz="83977" autoAdjust="0"/>
  </p:normalViewPr>
  <p:slideViewPr>
    <p:cSldViewPr snapToGrid="0">
      <p:cViewPr varScale="1">
        <p:scale>
          <a:sx n="92" d="100"/>
          <a:sy n="92" d="100"/>
        </p:scale>
        <p:origin x="-12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14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/>
              <a:t>Общее число проведенных проверок за 2019год</a:t>
            </a:r>
            <a:r>
              <a:rPr lang="ru-RU" b="1" baseline="0" dirty="0" smtClean="0"/>
              <a:t> </a:t>
            </a:r>
            <a:r>
              <a:rPr lang="ru-RU" dirty="0" smtClean="0"/>
              <a:t>-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2052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102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7108565762304109"/>
          <c:w val="1"/>
          <c:h val="0.693262423834380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14300" prst="angle"/>
              <a:contourClr>
                <a:srgbClr val="000000"/>
              </a:contourClr>
            </a:sp3d>
          </c:spPr>
          <c:explosion val="1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contourW="25400">
                <a:bevelT w="114300" prst="angle"/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EC-4D65-9789-762527CBCB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contourW="25400">
                <a:bevelT w="114300" prst="angle"/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EC-4D65-9789-762527CBCB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contourW="25400">
                <a:bevelT w="114300" prst="angle"/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DEC-4D65-9789-762527CBCB7C}"/>
              </c:ext>
            </c:extLst>
          </c:dPt>
          <c:dPt>
            <c:idx val="3"/>
            <c:bubble3D val="0"/>
            <c:explosion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contourW="25400">
                <a:bevelT w="114300" prst="angle"/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DEC-4D65-9789-762527CBCB7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contourW="25400">
                <a:bevelT w="114300" prst="angle"/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DEC-4D65-9789-762527CBCB7C}"/>
              </c:ext>
            </c:extLst>
          </c:dPt>
          <c:dLbls>
            <c:dLbl>
              <c:idx val="0"/>
              <c:layout>
                <c:manualLayout>
                  <c:x val="1.2789473470558302E-3"/>
                  <c:y val="-0.109374488497365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404862531069275E-2"/>
                  <c:y val="-4.3911588751144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5022884226849349E-2"/>
                  <c:y val="-7.6634485931557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7470248833581391E-3"/>
                  <c:y val="-0.11671505819517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 i="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5"/>
                <c:pt idx="0">
                  <c:v>Внеплановые проверки</c:v>
                </c:pt>
                <c:pt idx="1">
                  <c:v>Внеплановые проверки при лицензировании </c:v>
                </c:pt>
                <c:pt idx="2">
                  <c:v>Проверки по стройнадзору</c:v>
                </c:pt>
                <c:pt idx="3">
                  <c:v>Постоянный надзор </c:v>
                </c:pt>
                <c:pt idx="4">
                  <c:v>Плановые проверки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20</c:v>
                </c:pt>
                <c:pt idx="1">
                  <c:v>118</c:v>
                </c:pt>
                <c:pt idx="2">
                  <c:v>14</c:v>
                </c:pt>
                <c:pt idx="3">
                  <c:v>1794</c:v>
                </c:pt>
                <c:pt idx="4">
                  <c:v>106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DEC-4D65-9789-762527CBCB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l"/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"/>
          <c:y val="0.14958364607188096"/>
          <c:w val="0.31070098779340749"/>
          <c:h val="0.79720385932884952"/>
        </c:manualLayout>
      </c:layout>
      <c:overlay val="0"/>
      <c:txPr>
        <a:bodyPr rot="0" vert="horz"/>
        <a:lstStyle/>
        <a:p>
          <a:pPr>
            <a:defRPr sz="1100" baseline="0"/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accent1">
          <a:shade val="95000"/>
          <a:satMod val="105000"/>
        </a:schemeClr>
      </a:solidFill>
      <a:beve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971121051025552E-2"/>
          <c:y val="4.2704778883492438E-2"/>
          <c:w val="0.54574353645887808"/>
          <c:h val="0.8037032150823297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28575">
              <a:noFill/>
            </a:ln>
            <a:effectLst>
              <a:innerShdw blurRad="609600" dist="520700" dir="147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w="165100" h="146050" prst="angle"/>
              <a:bevelB w="165100" prst="coolSlant"/>
              <a:contourClr>
                <a:srgbClr val="000000"/>
              </a:contourClr>
            </a:sp3d>
          </c:spPr>
          <c:explosion val="25"/>
          <c:dPt>
            <c:idx val="0"/>
            <c:bubble3D val="0"/>
            <c:explosion val="42"/>
            <c:spPr>
              <a:solidFill>
                <a:schemeClr val="accent1"/>
              </a:solidFill>
              <a:ln w="28575">
                <a:noFill/>
              </a:ln>
              <a:effectLst>
                <a:innerShdw blurRad="609600" dist="520700" dir="147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165100" h="146050" prst="angle"/>
                <a:bevelB w="165100" prst="coolSlant"/>
                <a:contourClr>
                  <a:schemeClr val="lt1"/>
                </a:contourClr>
              </a:sp3d>
            </c:spPr>
          </c:dPt>
          <c:dPt>
            <c:idx val="1"/>
            <c:bubble3D val="0"/>
            <c:explosion val="41"/>
            <c:spPr>
              <a:solidFill>
                <a:schemeClr val="accent2"/>
              </a:solidFill>
              <a:ln w="28575">
                <a:noFill/>
              </a:ln>
              <a:effectLst>
                <a:innerShdw blurRad="609600" dist="520700" dir="147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165100" h="146050" prst="angle"/>
                <a:bevelB w="165100" prst="coolSlant"/>
                <a:contourClr>
                  <a:schemeClr val="lt1"/>
                </a:contourClr>
              </a:sp3d>
            </c:spPr>
          </c:dPt>
          <c:dPt>
            <c:idx val="2"/>
            <c:bubble3D val="0"/>
            <c:explosion val="48"/>
            <c:spPr>
              <a:solidFill>
                <a:schemeClr val="accent3"/>
              </a:solidFill>
              <a:ln w="28575">
                <a:noFill/>
              </a:ln>
              <a:effectLst>
                <a:innerShdw blurRad="609600" dist="520700" dir="147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165100" h="146050" prst="angle"/>
                <a:bevelB w="165100" prst="coolSlant"/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8575">
                <a:noFill/>
              </a:ln>
              <a:effectLst>
                <a:innerShdw blurRad="609600" dist="520700" dir="147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165100" h="146050" prst="angle"/>
                <a:bevelB w="165100" prst="coolSlant"/>
                <a:contourClr>
                  <a:schemeClr val="lt1"/>
                </a:contourClr>
              </a:sp3d>
            </c:spPr>
          </c:dPt>
          <c:dPt>
            <c:idx val="4"/>
            <c:bubble3D val="0"/>
            <c:explosion val="30"/>
            <c:spPr>
              <a:solidFill>
                <a:schemeClr val="accent5"/>
              </a:solidFill>
              <a:ln w="28575">
                <a:noFill/>
              </a:ln>
              <a:effectLst>
                <a:innerShdw blurRad="609600" dist="520700" dir="147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165100" h="146050" prst="angle"/>
                <a:bevelB w="165100" prst="coolSlant"/>
                <a:contourClr>
                  <a:schemeClr val="lt1"/>
                </a:contourClr>
              </a:sp3d>
            </c:spPr>
          </c:dPt>
          <c:dPt>
            <c:idx val="7"/>
            <c:bubble3D val="0"/>
            <c:explosion val="34"/>
          </c:dPt>
          <c:dLbls>
            <c:dLbl>
              <c:idx val="0"/>
              <c:layout>
                <c:manualLayout>
                  <c:x val="3.3209155067069726E-3"/>
                  <c:y val="-0.123799524478103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495860031537089E-2"/>
                  <c:y val="-5.49686401001542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412627209451692E-3"/>
                  <c:y val="-3.4246325979714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4165385346355363E-2"/>
                  <c:y val="1.13125825395734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410541078793697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1055252021946297"/>
                  <c:y val="-0.31453853295211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9834109823115433E-2"/>
                  <c:y val="-1.1977596799945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атомные станции</c:v>
                </c:pt>
                <c:pt idx="1">
                  <c:v>исследовательские ядерные реакторы</c:v>
                </c:pt>
                <c:pt idx="2">
                  <c:v>радиационно опасные объекты</c:v>
                </c:pt>
                <c:pt idx="3">
                  <c:v>предприятия топливного цикла</c:v>
                </c:pt>
                <c:pt idx="4">
                  <c:v>суда и иные плав средства с ЯР</c:v>
                </c:pt>
                <c:pt idx="5">
                  <c:v>конструирование и изготовление оборудования</c:v>
                </c:pt>
                <c:pt idx="6">
                  <c:v>сооружение (строительтство) объектов ИАЭ</c:v>
                </c:pt>
                <c:pt idx="7">
                  <c:v>учет и контроль ЯМ.РВ, физическая защита ЯУ, РВиРАО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114</c:v>
                </c:pt>
                <c:pt idx="1">
                  <c:v>7</c:v>
                </c:pt>
                <c:pt idx="2">
                  <c:v>68</c:v>
                </c:pt>
                <c:pt idx="3">
                  <c:v>14</c:v>
                </c:pt>
                <c:pt idx="4">
                  <c:v>4</c:v>
                </c:pt>
                <c:pt idx="5">
                  <c:v>0</c:v>
                </c:pt>
                <c:pt idx="6">
                  <c:v>488</c:v>
                </c:pt>
                <c:pt idx="7">
                  <c:v>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  <a:sp3d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680403424708734E-2"/>
          <c:y val="0.23601516493630334"/>
          <c:w val="0.61448592432819105"/>
          <c:h val="0.7146728141317630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Проведено проверок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1919</c:v>
                </c:pt>
                <c:pt idx="1">
                  <c:v>2128</c:v>
                </c:pt>
                <c:pt idx="2">
                  <c:v>2052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Выявлено нарушений при строительстве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Лист1!$A$2:$A$5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Выявлено нарушений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736</c:v>
                </c:pt>
                <c:pt idx="1">
                  <c:v>700</c:v>
                </c:pt>
                <c:pt idx="2">
                  <c:v>749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465344"/>
        <c:axId val="23475328"/>
        <c:axId val="0"/>
      </c:bar3DChart>
      <c:catAx>
        <c:axId val="23465344"/>
        <c:scaling>
          <c:orientation val="minMax"/>
        </c:scaling>
        <c:delete val="0"/>
        <c:axPos val="b"/>
        <c:majorTickMark val="out"/>
        <c:minorTickMark val="none"/>
        <c:tickLblPos val="nextTo"/>
        <c:crossAx val="23475328"/>
        <c:crosses val="autoZero"/>
        <c:auto val="1"/>
        <c:lblAlgn val="ctr"/>
        <c:lblOffset val="100"/>
        <c:noMultiLvlLbl val="0"/>
      </c:catAx>
      <c:valAx>
        <c:axId val="23475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465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708326446113035"/>
          <c:y val="2.6130878673254369E-2"/>
          <c:w val="0.28076589051081041"/>
          <c:h val="0.969139830869008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штрафов на юридических лиц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4100</c:v>
                </c:pt>
                <c:pt idx="1">
                  <c:v>3450</c:v>
                </c:pt>
                <c:pt idx="2">
                  <c:v>5050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Сумма штрафов на должностных лиц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663</c:v>
                </c:pt>
                <c:pt idx="1">
                  <c:v>687</c:v>
                </c:pt>
                <c:pt idx="2">
                  <c:v>354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Предупреждено должностных лиц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</c:v>
                </c:pt>
                <c:pt idx="1">
                  <c:v>12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256896"/>
        <c:axId val="24258432"/>
        <c:axId val="0"/>
      </c:bar3DChart>
      <c:catAx>
        <c:axId val="24256896"/>
        <c:scaling>
          <c:orientation val="minMax"/>
        </c:scaling>
        <c:delete val="1"/>
        <c:axPos val="b"/>
        <c:majorGridlines/>
        <c:numFmt formatCode="General" sourceLinked="1"/>
        <c:majorTickMark val="none"/>
        <c:minorTickMark val="none"/>
        <c:tickLblPos val="nextTo"/>
        <c:crossAx val="24258432"/>
        <c:crosses val="autoZero"/>
        <c:auto val="1"/>
        <c:lblAlgn val="ctr"/>
        <c:lblOffset val="100"/>
        <c:noMultiLvlLbl val="0"/>
      </c:catAx>
      <c:valAx>
        <c:axId val="24258432"/>
        <c:scaling>
          <c:orientation val="minMax"/>
        </c:scaling>
        <c:delete val="0"/>
        <c:axPos val="r"/>
        <c:majorGridlines/>
        <c:numFmt formatCode="General" sourceLinked="1"/>
        <c:majorTickMark val="none"/>
        <c:minorTickMark val="none"/>
        <c:tickLblPos val="nextTo"/>
        <c:crossAx val="24256896"/>
        <c:crosses val="max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40"/>
      <c:rAngAx val="1"/>
    </c:view3D>
    <c:floor>
      <c:thickness val="0"/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599714924662461"/>
          <c:y val="0.19116796676507714"/>
          <c:w val="0.84400285075337544"/>
          <c:h val="0.6695881370642712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Лицензии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-6.1524171732856577E-2"/>
                  <c:y val="-3.09419811054132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9473366008428001E-2"/>
                  <c:y val="-1.85651886632479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1816725446193007E-2"/>
                  <c:y val="1.67399432849912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226</c:v>
                </c:pt>
                <c:pt idx="1">
                  <c:v>190</c:v>
                </c:pt>
                <c:pt idx="2">
                  <c:v>162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Регистрация организаций 4-5 категории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elete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52</c:v>
                </c:pt>
                <c:pt idx="1">
                  <c:v>26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Разрешения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-4.9219337386285263E-2"/>
                  <c:y val="-3.09419811054132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9473366008428001E-2"/>
                  <c:y val="9.2825943316239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767658890614221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775</c:v>
                </c:pt>
                <c:pt idx="1">
                  <c:v>804</c:v>
                </c:pt>
                <c:pt idx="2">
                  <c:v>790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ПДВ ДС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-4.1016114488571037E-2"/>
                  <c:y val="-2.4753584884330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11772593742813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914503039713935E-2"/>
                  <c:y val="3.09419811054132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9</c:v>
                </c:pt>
                <c:pt idx="1">
                  <c:v>12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156"/>
        <c:shape val="cylinder"/>
        <c:axId val="84357504"/>
        <c:axId val="84367616"/>
        <c:axId val="0"/>
      </c:bar3DChart>
      <c:catAx>
        <c:axId val="8435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367616"/>
        <c:crosses val="autoZero"/>
        <c:auto val="1"/>
        <c:lblAlgn val="ctr"/>
        <c:lblOffset val="100"/>
        <c:noMultiLvlLbl val="0"/>
      </c:catAx>
      <c:valAx>
        <c:axId val="84367616"/>
        <c:scaling>
          <c:orientation val="minMax"/>
          <c:max val="1200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357504"/>
        <c:crosses val="autoZero"/>
        <c:crossBetween val="between"/>
        <c:majorUnit val="100"/>
        <c:minorUnit val="50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0.87427</cdr:x>
      <cdr:y>0.08808</cdr:y>
    </cdr:from>
    <cdr:to>
      <cdr:x>1</cdr:x>
      <cdr:y>0.34205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022876" y="31711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0.87427</cdr:x>
      <cdr:y>0.08808</cdr:y>
    </cdr:from>
    <cdr:to>
      <cdr:x>1</cdr:x>
      <cdr:y>0.34205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022876" y="31711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31.01.2020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078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pPr/>
              <a:t>31.01.2020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310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dirty="0" smtClean="0"/>
              <a:t>Для добавления разделов щелкните слайд правой кнопкой мыши.</a:t>
            </a:r>
            <a:r>
              <a:rPr lang="ru-RU" sz="1200" b="0" baseline="0" dirty="0" smtClean="0"/>
              <a:t> Разделы позволяют упорядочить слайды и организовать совместную работу нескольких авторов.</a:t>
            </a:r>
            <a:endParaRPr lang="ru-RU" sz="1200" b="0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раздел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представлении презентации.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в черно-белом режиме или в оттенках серого. Выполните пробную печать, чтобы убедиться в сохранении разницы между цветами при печати в черно-белом режиме или в оттенках серого.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793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Microsoft </a:t>
            </a:r>
            <a:r>
              <a:rPr lang="ru-RU" b="1" dirty="0" smtClean="0"/>
              <a:t>Инженерное мастерство</a:t>
            </a:r>
            <a:endParaRPr lang="ru-RU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Конфиденциальная информация Майкрософт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ru-RU" smtClean="0"/>
              <a:pPr/>
              <a:t>28</a:t>
            </a:fld>
            <a:endParaRPr lang="ru-RU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488950"/>
            <a:ext cx="4962525" cy="3722688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787" y="4483601"/>
            <a:ext cx="6206573" cy="4944672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8040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2000" baseline="0"/>
            </a:lvl1pPr>
          </a:lstStyle>
          <a:p>
            <a:r>
              <a:rPr lang="ru-RU" dirty="0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latinLnBrk="0">
              <a:defRPr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1800"/>
            </a:lvl1pPr>
          </a:lstStyle>
          <a:p>
            <a:r>
              <a:rPr lang="ru-RU" dirty="0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ru-RU" sz="3200">
                <a:latin typeface="+mn-lt"/>
              </a:defRPr>
            </a:lvl1pPr>
            <a:lvl2pPr latinLnBrk="0">
              <a:defRPr lang="ru-RU" sz="2800">
                <a:latin typeface="+mn-lt"/>
              </a:defRPr>
            </a:lvl2pPr>
            <a:lvl3pPr latinLnBrk="0">
              <a:defRPr lang="ru-RU" sz="2400">
                <a:latin typeface="+mn-lt"/>
              </a:defRPr>
            </a:lvl3pPr>
            <a:lvl4pPr latinLnBrk="0">
              <a:defRPr lang="ru-RU" sz="2400">
                <a:latin typeface="+mn-lt"/>
              </a:defRPr>
            </a:lvl4pPr>
            <a:lvl5pPr latinLnBrk="0">
              <a:defRPr lang="ru-RU" sz="2400"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pPr/>
              <a:t>‹#›</a:t>
            </a:fld>
            <a:endParaRPr lang="ru-R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9.jpeg"/><Relationship Id="rId4" Type="http://schemas.openxmlformats.org/officeDocument/2006/relationships/hyperlink" Target="mailto:sevkav@gosnadzor.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331640" y="1556792"/>
            <a:ext cx="7674650" cy="16991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000" b="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ts val="0"/>
              </a:spcBef>
              <a:spcAft>
                <a:spcPct val="0"/>
              </a:spcAft>
              <a:defRPr/>
            </a:pPr>
            <a:r>
              <a:rPr lang="ru-RU" alt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anose="020B0606020202030204" pitchFamily="34" charset="0"/>
                <a:ea typeface="+mj-ea"/>
                <a:cs typeface="+mj-cs"/>
              </a:rPr>
              <a:t>Об итогах работы  Северо-Европейского </a:t>
            </a:r>
            <a:r>
              <a:rPr lang="ru-RU" altLang="ru-RU" sz="2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anose="020B0606020202030204" pitchFamily="34" charset="0"/>
                <a:ea typeface="+mj-ea"/>
                <a:cs typeface="+mj-cs"/>
              </a:rPr>
              <a:t>МТУ по надзору за ЯРБ Ростехнадзора </a:t>
            </a:r>
          </a:p>
          <a:p>
            <a:pPr algn="ctr" fontAlgn="base">
              <a:spcBef>
                <a:spcPts val="0"/>
              </a:spcBef>
              <a:spcAft>
                <a:spcPct val="0"/>
              </a:spcAft>
              <a:defRPr/>
            </a:pPr>
            <a:r>
              <a:rPr lang="ru-RU" alt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anose="020B0606020202030204" pitchFamily="34" charset="0"/>
                <a:ea typeface="+mj-ea"/>
                <a:cs typeface="+mj-cs"/>
              </a:rPr>
              <a:t>в 2019 году и задачах на 2020 год</a:t>
            </a:r>
            <a:endParaRPr lang="ru-RU" altLang="ru-RU" sz="2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3" y="4653137"/>
            <a:ext cx="536408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Перевощиков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Сергей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Георгиевич</a:t>
            </a:r>
          </a:p>
          <a:p>
            <a:pPr algn="ctr">
              <a:defRPr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Руководитель Северо-Европейского межрегионального территориального  управления по надзору за ядерной и радиационной безопасностью Ростехнадзора</a:t>
            </a:r>
            <a:endParaRPr lang="ru-RU" sz="1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182" y="-51299"/>
            <a:ext cx="1641059" cy="17521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185999"/>
            <a:ext cx="59046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1" lang="ru-RU" sz="1400" b="1" dirty="0">
                <a:solidFill>
                  <a:srgbClr val="9BBB59">
                    <a:lumMod val="50000"/>
                  </a:srgbClr>
                </a:solidFill>
                <a:ea typeface="ＭＳ Ｐゴシック" charset="-128"/>
                <a:cs typeface="Arial" pitchFamily="34" charset="0"/>
              </a:rPr>
              <a:t>ФЕДЕРАЛЬНАЯ </a:t>
            </a:r>
            <a:r>
              <a:rPr kumimoji="1" lang="ru-RU" sz="1400" b="1" cap="all" dirty="0">
                <a:solidFill>
                  <a:srgbClr val="9BBB59">
                    <a:lumMod val="50000"/>
                  </a:srgbClr>
                </a:solidFill>
                <a:ea typeface="ＭＳ Ｐゴシック" charset="-128"/>
                <a:cs typeface="Arial" pitchFamily="34" charset="0"/>
              </a:rPr>
              <a:t>СЛУЖБА по экологическому,  технологическому и атомному </a:t>
            </a:r>
            <a:r>
              <a:rPr kumimoji="1" lang="ru-RU" sz="1400" b="1" cap="all" dirty="0" smtClean="0">
                <a:solidFill>
                  <a:srgbClr val="9BBB59">
                    <a:lumMod val="50000"/>
                  </a:srgbClr>
                </a:solidFill>
                <a:ea typeface="ＭＳ Ｐゴシック" charset="-128"/>
                <a:cs typeface="Arial" pitchFamily="34" charset="0"/>
              </a:rPr>
              <a:t>надзору</a:t>
            </a:r>
          </a:p>
          <a:p>
            <a:pPr lvl="0" algn="ctr">
              <a:lnSpc>
                <a:spcPct val="90000"/>
              </a:lnSpc>
              <a:defRPr/>
            </a:pPr>
            <a:r>
              <a:rPr kumimoji="1" lang="ru-RU" sz="1400" b="1" cap="all" dirty="0" smtClean="0">
                <a:solidFill>
                  <a:srgbClr val="9BBB59">
                    <a:lumMod val="50000"/>
                  </a:srgbClr>
                </a:solidFill>
                <a:ea typeface="ＭＳ Ｐゴシック" charset="-128"/>
                <a:cs typeface="Arial" pitchFamily="34" charset="0"/>
              </a:rPr>
              <a:t>Северо-Европейское межрегиональное территориальное управление по надзору за ядерной и радиационной безопасностью</a:t>
            </a:r>
            <a:endParaRPr kumimoji="1" lang="ru-RU" sz="1400" b="1" cap="all" dirty="0">
              <a:solidFill>
                <a:srgbClr val="9BBB59">
                  <a:lumMod val="50000"/>
                </a:srgbClr>
              </a:solidFill>
              <a:ea typeface="ＭＳ Ｐゴシック" charset="-128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34271" y="6202596"/>
            <a:ext cx="21297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Monotype Corsiva" panose="03010101010201010101" pitchFamily="66" charset="0"/>
              </a:rPr>
              <a:t>Санкт-Петербург </a:t>
            </a:r>
          </a:p>
          <a:p>
            <a:pPr algn="ctr"/>
            <a:r>
              <a:rPr lang="ru-RU" altLang="ru-RU" dirty="0" smtClean="0">
                <a:latin typeface="Monotype Corsiva" panose="03010101010201010101" pitchFamily="66" charset="0"/>
              </a:rPr>
              <a:t>2020</a:t>
            </a:r>
            <a:endParaRPr lang="ru-RU" altLang="ru-RU" dirty="0"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368062" cy="365125"/>
          </a:xfrm>
        </p:spPr>
        <p:txBody>
          <a:bodyPr/>
          <a:lstStyle/>
          <a:p>
            <a:fld id="{33D6E5A2-EC83-451F-A719-9AC1370DD5CF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0936" y="197347"/>
            <a:ext cx="8081227" cy="632480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/>
              <a:t>    По </a:t>
            </a:r>
            <a:r>
              <a:rPr lang="ru-RU" b="1" dirty="0"/>
              <a:t>итогам проведённых в отношении поднадзорных Управлению организаций проверок и иных мероприятий по контролю за соблюдением требований </a:t>
            </a:r>
            <a:r>
              <a:rPr lang="ru-RU" b="1" dirty="0" err="1"/>
              <a:t>ФНиП</a:t>
            </a:r>
            <a:r>
              <a:rPr lang="ru-RU" b="1" dirty="0"/>
              <a:t> в области использования атомной энергии и условий действия лицензий за </a:t>
            </a:r>
            <a:r>
              <a:rPr lang="ru-RU" b="1" dirty="0" smtClean="0"/>
              <a:t>2019 </a:t>
            </a:r>
            <a:r>
              <a:rPr lang="ru-RU" b="1" dirty="0"/>
              <a:t>год по фактам выявленных нарушений </a:t>
            </a:r>
            <a:r>
              <a:rPr lang="ru-RU" b="1" dirty="0" smtClean="0"/>
              <a:t>составлены протоколы </a:t>
            </a:r>
            <a:r>
              <a:rPr lang="ru-RU" b="1" dirty="0"/>
              <a:t>о выявленных нарушениях </a:t>
            </a:r>
            <a:r>
              <a:rPr lang="ru-RU" b="1" dirty="0" err="1"/>
              <a:t>ФНиП</a:t>
            </a:r>
            <a:r>
              <a:rPr lang="ru-RU" b="1" dirty="0"/>
              <a:t> в области использования атомной энергии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/>
              <a:t>   По </a:t>
            </a:r>
            <a:r>
              <a:rPr lang="ru-RU" b="1" dirty="0"/>
              <a:t>результатам рассмотрения протоколов уполномоченными должностными лицами вынесены </a:t>
            </a:r>
            <a:r>
              <a:rPr lang="ru-RU" b="1" dirty="0" smtClean="0"/>
              <a:t>постановления</a:t>
            </a:r>
            <a:r>
              <a:rPr lang="ru-RU" b="1" dirty="0"/>
              <a:t>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0000"/>
                </a:solidFill>
              </a:rPr>
              <a:t>О наложении </a:t>
            </a:r>
            <a:r>
              <a:rPr lang="ru-RU" b="1" dirty="0" smtClean="0">
                <a:solidFill>
                  <a:srgbClr val="FF0000"/>
                </a:solidFill>
              </a:rPr>
              <a:t>40 административных </a:t>
            </a:r>
            <a:r>
              <a:rPr lang="ru-RU" b="1" dirty="0">
                <a:solidFill>
                  <a:srgbClr val="FF0000"/>
                </a:solidFill>
              </a:rPr>
              <a:t>штрафов</a:t>
            </a:r>
            <a:r>
              <a:rPr lang="ru-RU" b="1" dirty="0"/>
              <a:t>: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b="1" dirty="0"/>
              <a:t>На юридических лиц –  </a:t>
            </a:r>
            <a:r>
              <a:rPr lang="ru-RU" b="1" dirty="0" smtClean="0"/>
              <a:t>25 на общую сумму 5050 </a:t>
            </a:r>
            <a:r>
              <a:rPr lang="ru-RU" b="1" dirty="0" err="1" smtClean="0"/>
              <a:t>тыс.руб</a:t>
            </a:r>
            <a:r>
              <a:rPr lang="ru-RU" b="1" dirty="0" smtClean="0"/>
              <a:t>. (</a:t>
            </a:r>
            <a:r>
              <a:rPr lang="ru-RU" b="1" dirty="0"/>
              <a:t>в </a:t>
            </a:r>
            <a:r>
              <a:rPr lang="ru-RU" b="1" dirty="0" smtClean="0"/>
              <a:t>2018 </a:t>
            </a:r>
            <a:r>
              <a:rPr lang="ru-RU" b="1" dirty="0"/>
              <a:t>году  - 19 на общую сумму 3450 </a:t>
            </a:r>
            <a:r>
              <a:rPr lang="ru-RU" b="1" dirty="0" err="1"/>
              <a:t>тыс.руб</a:t>
            </a:r>
            <a:r>
              <a:rPr lang="ru-RU" b="1" dirty="0"/>
              <a:t>. ),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b="1" dirty="0"/>
              <a:t>На должностных (физических) лиц  – </a:t>
            </a:r>
            <a:r>
              <a:rPr lang="ru-RU" b="1" dirty="0" smtClean="0"/>
              <a:t>15 </a:t>
            </a:r>
            <a:r>
              <a:rPr lang="ru-RU" b="1" dirty="0"/>
              <a:t>на общую сумму </a:t>
            </a:r>
            <a:r>
              <a:rPr lang="ru-RU" b="1" dirty="0" smtClean="0"/>
              <a:t>354 </a:t>
            </a:r>
            <a:r>
              <a:rPr lang="ru-RU" b="1" dirty="0" err="1"/>
              <a:t>тыс.руб</a:t>
            </a:r>
            <a:r>
              <a:rPr lang="ru-RU" b="1" dirty="0"/>
              <a:t>. (в </a:t>
            </a:r>
            <a:r>
              <a:rPr lang="ru-RU" b="1" dirty="0" smtClean="0"/>
              <a:t>2018 </a:t>
            </a:r>
            <a:r>
              <a:rPr lang="ru-RU" b="1" dirty="0"/>
              <a:t>году - 28, на общую сумму   </a:t>
            </a:r>
            <a:r>
              <a:rPr lang="ru-RU" b="1" dirty="0" smtClean="0"/>
              <a:t>685 </a:t>
            </a:r>
            <a:r>
              <a:rPr lang="ru-RU" b="1" dirty="0"/>
              <a:t>тыс. руб.),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О </a:t>
            </a:r>
            <a:r>
              <a:rPr lang="ru-RU" b="1" dirty="0">
                <a:solidFill>
                  <a:srgbClr val="FF0000"/>
                </a:solidFill>
              </a:rPr>
              <a:t>вынесении 12 предупреждений</a:t>
            </a:r>
            <a:r>
              <a:rPr lang="ru-RU" b="1" dirty="0" smtClean="0"/>
              <a:t>.</a:t>
            </a:r>
          </a:p>
          <a:p>
            <a:pPr indent="803275" algn="just"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Сравнительные показатели представлены на следующем слайде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483856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87208" cy="490240"/>
          </a:xfrm>
        </p:spPr>
        <p:txBody>
          <a:bodyPr>
            <a:noAutofit/>
          </a:bodyPr>
          <a:lstStyle/>
          <a:p>
            <a:pPr algn="ctr"/>
            <a:r>
              <a:rPr lang="ru-RU" sz="1740" b="1" dirty="0" smtClean="0">
                <a:latin typeface="Times New Roman" pitchFamily="18" charset="0"/>
                <a:cs typeface="Times New Roman" pitchFamily="18" charset="0"/>
              </a:rPr>
              <a:t>СРАВНИТЕЛЬНЫЕ ПОКАЗАТЕЛИ АДМИНИСТРАТИВНЫХ МЕР </a:t>
            </a:r>
            <a:br>
              <a:rPr lang="ru-RU" sz="174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740" b="1" dirty="0" smtClean="0">
                <a:latin typeface="Times New Roman" pitchFamily="18" charset="0"/>
                <a:cs typeface="Times New Roman" pitchFamily="18" charset="0"/>
              </a:rPr>
              <a:t>за 2017-2019  годы</a:t>
            </a:r>
            <a:endParaRPr lang="ru-RU" sz="174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401338"/>
              </p:ext>
            </p:extLst>
          </p:nvPr>
        </p:nvGraphicFramePr>
        <p:xfrm>
          <a:off x="827584" y="4553662"/>
          <a:ext cx="6077585" cy="1975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920"/>
                <a:gridCol w="1519555"/>
                <a:gridCol w="1519555"/>
                <a:gridCol w="1519555"/>
              </a:tblGrid>
              <a:tr h="6035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Административные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меры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2017 г.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2018 г.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2019 г.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Оштрафовано юридических лиц/ сумма штрафов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21/4100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19/3450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25/5050</a:t>
                      </a:r>
                      <a:endParaRPr lang="ru-RU" dirty="0"/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Оштрафовано должностных  лиц/сумма штрафов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28/663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29/687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15/354</a:t>
                      </a:r>
                      <a:endParaRPr lang="ru-RU" dirty="0"/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Предупреждено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7452320" y="6465013"/>
            <a:ext cx="1440160" cy="4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endParaRPr lang="ru-RU" sz="2000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345087473"/>
              </p:ext>
            </p:extLst>
          </p:nvPr>
        </p:nvGraphicFramePr>
        <p:xfrm>
          <a:off x="1043608" y="980728"/>
          <a:ext cx="727280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796" y="116632"/>
            <a:ext cx="5364163" cy="392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796" y="108610"/>
            <a:ext cx="5364163" cy="392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54194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37756" y="353291"/>
            <a:ext cx="825038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/>
              <a:t>	</a:t>
            </a:r>
            <a:r>
              <a:rPr lang="ru-RU" sz="2200" b="1" dirty="0" smtClean="0"/>
              <a:t>В 2019 году было </a:t>
            </a:r>
            <a:r>
              <a:rPr lang="ru-RU" sz="2200" b="1" dirty="0"/>
              <a:t>приостановлено действие 6 лицензий  за нарушения лицензиатами условий действия выданных лицензий и невыполнение предписаний.</a:t>
            </a:r>
          </a:p>
          <a:p>
            <a:pPr algn="just"/>
            <a:r>
              <a:rPr lang="ru-RU" sz="2200" b="1" dirty="0"/>
              <a:t> </a:t>
            </a:r>
          </a:p>
          <a:p>
            <a:pPr algn="just"/>
            <a:r>
              <a:rPr lang="ru-RU" sz="2200" b="1" dirty="0" smtClean="0"/>
              <a:t>	За нарушения условий действия лицензий в 2019 году было аннулировано 4 лицензии (АО «</a:t>
            </a:r>
            <a:r>
              <a:rPr lang="ru-RU" sz="2200" b="1" dirty="0" err="1" smtClean="0"/>
              <a:t>Промтехинвест</a:t>
            </a:r>
            <a:r>
              <a:rPr lang="ru-RU" sz="2200" b="1" dirty="0" smtClean="0"/>
              <a:t>»- 3 лицензии и 1 - ООО «БСК-УМС») .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/>
              <a:t>	</a:t>
            </a:r>
            <a:r>
              <a:rPr lang="ru-RU" sz="2400" b="1" dirty="0" smtClean="0"/>
              <a:t>Также </a:t>
            </a:r>
            <a:r>
              <a:rPr lang="ru-RU" sz="2400" b="1" dirty="0"/>
              <a:t>в 2019 году применялись  меры профилактического воздействия в виде Предостережений. Всего оформлено  и направлено </a:t>
            </a:r>
            <a:r>
              <a:rPr lang="ru-RU" sz="2400" b="1" dirty="0" smtClean="0"/>
              <a:t>в поднадзорные организации 10 Предостережений.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725181144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3334" y="502419"/>
            <a:ext cx="8129119" cy="54168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О результатах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административного и судебного оспаривания решений, действий (бездействий)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Управления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и его должностных лиц:</a:t>
            </a: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/>
              <a:t> </a:t>
            </a:r>
          </a:p>
          <a:p>
            <a:pPr algn="just"/>
            <a:r>
              <a:rPr lang="ru-RU" sz="2200" dirty="0" smtClean="0"/>
              <a:t>	   </a:t>
            </a:r>
            <a:r>
              <a:rPr lang="ru-RU" sz="2200" dirty="0">
                <a:solidFill>
                  <a:schemeClr val="tx1"/>
                </a:solidFill>
              </a:rPr>
              <a:t>В арбитражные суды субъектов федерации на действия Управления в 2019 году обратились: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с обжалованием предписания 2 организации. В одном случае иск удовлетворен, во втором - дело находится в стадии рассмотрения;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с обжалованием представления одна организация – дело находится в стадии рассмотрения;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с </a:t>
            </a:r>
            <a:r>
              <a:rPr lang="ru-RU" sz="2200" dirty="0">
                <a:solidFill>
                  <a:schemeClr val="tx1"/>
                </a:solidFill>
              </a:rPr>
              <a:t>обжалованием административного наказания 4 организации. В одном случае сумма штрафа уменьшена до 200 тыс. руб., в трех других случаях – дела находятся в стадии рассмотрения. </a:t>
            </a:r>
          </a:p>
          <a:p>
            <a:pPr algn="just"/>
            <a:endParaRPr lang="ru-RU" sz="2200" dirty="0">
              <a:solidFill>
                <a:schemeClr val="accent4">
                  <a:lumMod val="50000"/>
                </a:schemeClr>
              </a:solidFill>
            </a:endParaRPr>
          </a:p>
          <a:p>
            <a:pPr lvl="1" algn="just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893386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3076" y="562372"/>
            <a:ext cx="7811311" cy="31239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</a:rPr>
              <a:t>Результаты рассмотрения </a:t>
            </a:r>
            <a:r>
              <a:rPr lang="ru-RU" sz="2200" b="1" dirty="0" smtClean="0">
                <a:solidFill>
                  <a:srgbClr val="FF0000"/>
                </a:solidFill>
              </a:rPr>
              <a:t>исков в судах, </a:t>
            </a:r>
            <a:r>
              <a:rPr lang="ru-RU" sz="2200" b="1" dirty="0">
                <a:solidFill>
                  <a:srgbClr val="FF0000"/>
                </a:solidFill>
              </a:rPr>
              <a:t>поданных во 2 кв. </a:t>
            </a:r>
            <a:r>
              <a:rPr lang="ru-RU" sz="2200" b="1" dirty="0" smtClean="0">
                <a:solidFill>
                  <a:srgbClr val="FF0000"/>
                </a:solidFill>
              </a:rPr>
              <a:t>2019 </a:t>
            </a:r>
            <a:r>
              <a:rPr lang="ru-RU" sz="2200" b="1" dirty="0">
                <a:solidFill>
                  <a:srgbClr val="FF0000"/>
                </a:solidFill>
              </a:rPr>
              <a:t>года:</a:t>
            </a:r>
            <a:endParaRPr lang="ru-RU" sz="2200" dirty="0">
              <a:solidFill>
                <a:srgbClr val="FF0000"/>
              </a:solidFill>
            </a:endParaRPr>
          </a:p>
          <a:p>
            <a:pPr marL="0" lvl="1" indent="540000" algn="just">
              <a:buAutoNum type="arabicPeriod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Концерн «Росэнергоатом» обжаловал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в Арбитражном суде города Санкт-Петербурга и Ленинградской области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отдельные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пункты предписания органа государственного надзора об устранении нарушений.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	Решением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Арбитражного суда СПб и ЛО от 23.05.2019 заявленные требования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удовлетворены.</a:t>
            </a:r>
            <a:endParaRPr lang="ru-RU" sz="2200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868562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60383" y="70338"/>
            <a:ext cx="8223186" cy="55399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Результаты рассмотрения исков, поданных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в 3 кв. 2019 года:</a:t>
            </a:r>
            <a:endParaRPr lang="ru-RU" sz="2400" dirty="0">
              <a:solidFill>
                <a:srgbClr val="FF0000"/>
              </a:solidFill>
            </a:endParaRPr>
          </a:p>
          <a:p>
            <a:pPr indent="452438" algn="just">
              <a:buAutoNum type="arabicPeriod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Министерство науки и высшего образования Российской Федерации обжаловало в Арбитражном суде города Санкт-Петербурга и Ленинградской области представление Управления от 08.07.2019 № 11-52.106/3600. </a:t>
            </a:r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Дело находится  в стадии рассмотрения.</a:t>
            </a:r>
            <a:endParaRPr lang="ru-RU" sz="2200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indent="452438" algn="just"/>
            <a:endParaRPr lang="ru-RU" sz="2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ru-RU" sz="2200" dirty="0" smtClean="0"/>
              <a:t>2.	 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Федеральное казенное учреждение "Дирекция единого заказчика по строительству, капитальному и текущему ремонту" обжаловало в Арбитражном суде города Санкт-Петербурга и Ленинградской области (дело № А56-94023/2019) предписание Управления № 11-42.17/3457 от 28.06.2019 г. </a:t>
            </a:r>
            <a:r>
              <a:rPr lang="ru-RU" sz="2200" u="sng" dirty="0" smtClean="0">
                <a:solidFill>
                  <a:schemeClr val="accent4">
                    <a:lumMod val="50000"/>
                  </a:schemeClr>
                </a:solidFill>
              </a:rPr>
              <a:t>Дело находится  в стадии рассмотрения.</a:t>
            </a:r>
          </a:p>
          <a:p>
            <a:pPr algn="just"/>
            <a:endParaRPr lang="ru-RU" sz="2200" b="1" u="sng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just"/>
            <a:endParaRPr lang="ru-RU" sz="20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315171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41663" y="207818"/>
            <a:ext cx="790748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000" algn="just">
              <a:buAutoNum type="arabicPeriod" startAt="3"/>
            </a:pPr>
            <a:r>
              <a:rPr lang="ru-RU" sz="2200" dirty="0" smtClean="0"/>
              <a:t>ФГУП </a:t>
            </a:r>
            <a:r>
              <a:rPr lang="ru-RU" sz="2200" dirty="0"/>
              <a:t>«</a:t>
            </a:r>
            <a:r>
              <a:rPr lang="ru-RU" sz="2200" dirty="0" err="1"/>
              <a:t>Атомфлот</a:t>
            </a:r>
            <a:r>
              <a:rPr lang="ru-RU" sz="2200" dirty="0"/>
              <a:t>» обжаловало в Арбитражном суде Мурманской области </a:t>
            </a:r>
            <a:r>
              <a:rPr lang="ru-RU" sz="2200" dirty="0" smtClean="0"/>
              <a:t>постановление </a:t>
            </a:r>
            <a:r>
              <a:rPr lang="ru-RU" sz="2200" dirty="0"/>
              <a:t>Управления от 30.07.2019 о наложении административного штрафа в сумме 300 тыс. руб. за нарушение норм и правил в области использования атомной энергии (ч.1 ст. 9.6 КоАП РФ). </a:t>
            </a:r>
          </a:p>
          <a:p>
            <a:pPr indent="540000" algn="just"/>
            <a:r>
              <a:rPr lang="ru-RU" sz="2200" dirty="0"/>
              <a:t>Решением суда </a:t>
            </a:r>
            <a:r>
              <a:rPr lang="ru-RU" sz="2200" dirty="0" smtClean="0"/>
              <a:t>в </a:t>
            </a:r>
            <a:r>
              <a:rPr lang="ru-RU" sz="2200" dirty="0"/>
              <a:t>удовлетворении требования ФГУП «</a:t>
            </a:r>
            <a:r>
              <a:rPr lang="ru-RU" sz="2200" dirty="0" err="1"/>
              <a:t>Атомфлот</a:t>
            </a:r>
            <a:r>
              <a:rPr lang="ru-RU" sz="2200" dirty="0"/>
              <a:t>» </a:t>
            </a:r>
            <a:r>
              <a:rPr lang="ru-RU" sz="2200" dirty="0" smtClean="0"/>
              <a:t>по </a:t>
            </a:r>
            <a:r>
              <a:rPr lang="ru-RU" sz="2200" dirty="0"/>
              <a:t>делу об административном правонарушении </a:t>
            </a:r>
            <a:r>
              <a:rPr lang="ru-RU" sz="2200" b="1" i="1" u="sng" dirty="0"/>
              <a:t>отказано.</a:t>
            </a:r>
            <a:r>
              <a:rPr lang="ru-RU" sz="2200" dirty="0"/>
              <a:t> </a:t>
            </a:r>
            <a:r>
              <a:rPr lang="ru-RU" sz="2200" b="1" i="1" u="sng" dirty="0"/>
              <a:t>ФГУП «</a:t>
            </a:r>
            <a:r>
              <a:rPr lang="ru-RU" sz="2200" b="1" i="1" u="sng" dirty="0" err="1"/>
              <a:t>Атомфлот</a:t>
            </a:r>
            <a:r>
              <a:rPr lang="ru-RU" sz="2200" b="1" i="1" u="sng" dirty="0"/>
              <a:t>» подало апелляционную жалобу</a:t>
            </a:r>
            <a:r>
              <a:rPr lang="ru-RU" sz="2200" b="1" i="1" u="sng" dirty="0" smtClean="0"/>
              <a:t>.</a:t>
            </a:r>
          </a:p>
          <a:p>
            <a:pPr indent="540000" algn="just"/>
            <a:endParaRPr lang="ru-RU" sz="2200" b="1" dirty="0"/>
          </a:p>
          <a:p>
            <a:pPr algn="just"/>
            <a:r>
              <a:rPr lang="ru-RU" sz="2200" dirty="0"/>
              <a:t> </a:t>
            </a:r>
            <a:r>
              <a:rPr lang="ru-RU" sz="2200" dirty="0" smtClean="0"/>
              <a:t>4.  </a:t>
            </a:r>
            <a:r>
              <a:rPr lang="ru-RU" sz="2200" dirty="0"/>
              <a:t>ФГУП «РНЦ «Прикладная химия» обжаловало в Арбитражном суде города Санкт-Петербурга и Ленинградской области постановление Управления от 01.07.2019 г. о наложении административного штрафа в сумме 400 тыс. руб. за невыполнение законного предписания (ч. 17 ст. 19.5 КоАП РФ). </a:t>
            </a:r>
            <a:r>
              <a:rPr lang="ru-RU" sz="2200" b="1" u="sng" dirty="0"/>
              <a:t>Сумма штрафа по решению суда уменьшена до 200 тыс. руб.</a:t>
            </a:r>
          </a:p>
          <a:p>
            <a:pPr algn="just"/>
            <a:endParaRPr lang="ru-RU" sz="22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2797639960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0391" y="302599"/>
            <a:ext cx="7986409" cy="41242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Результаты рассмотрения исков, поданных в 4 кв.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2019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года:</a:t>
            </a:r>
            <a:endParaRPr lang="ru-RU" sz="2200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indent="540000" algn="just">
              <a:buAutoNum type="arabicPeriod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4 кв.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2019 года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ФГУП «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Атомфлот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» обжаловало в 13 Арбитражном апелляционном суде решение Арбитражного суда Мурманской области о наложении предупреждения за нарушение УДЛ. </a:t>
            </a:r>
            <a:r>
              <a:rPr lang="ru-RU" sz="2200" i="1" u="sng" dirty="0">
                <a:solidFill>
                  <a:schemeClr val="tx2">
                    <a:lumMod val="50000"/>
                  </a:schemeClr>
                </a:solidFill>
              </a:rPr>
              <a:t>ФГУП «</a:t>
            </a:r>
            <a:r>
              <a:rPr lang="ru-RU" sz="2200" i="1" u="sng" dirty="0" err="1">
                <a:solidFill>
                  <a:schemeClr val="tx2">
                    <a:lumMod val="50000"/>
                  </a:schemeClr>
                </a:solidFill>
              </a:rPr>
              <a:t>Атомфлот</a:t>
            </a:r>
            <a:r>
              <a:rPr lang="ru-RU" sz="2200" i="1" u="sng" dirty="0">
                <a:solidFill>
                  <a:schemeClr val="tx2">
                    <a:lumMod val="50000"/>
                  </a:schemeClr>
                </a:solidFill>
              </a:rPr>
              <a:t>» подало апелляционную жалобу</a:t>
            </a:r>
            <a:r>
              <a:rPr lang="ru-RU" sz="2200" i="1" u="sng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/>
            <a:endParaRPr lang="ru-RU" sz="2200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2200" dirty="0"/>
              <a:t> </a:t>
            </a:r>
            <a:r>
              <a:rPr lang="ru-RU" sz="2200" i="1" dirty="0"/>
              <a:t> </a:t>
            </a:r>
            <a:r>
              <a:rPr lang="ru-RU" sz="2200" i="1" dirty="0" smtClean="0"/>
              <a:t>2. </a:t>
            </a:r>
            <a:r>
              <a:rPr lang="ru-RU" sz="2200" dirty="0" smtClean="0"/>
              <a:t>ООО </a:t>
            </a:r>
            <a:r>
              <a:rPr lang="ru-RU" sz="2200" dirty="0"/>
              <a:t>"ГСП-СТРОЙ" обжаловало в Арбитражном суде города Москвы </a:t>
            </a:r>
            <a:r>
              <a:rPr lang="ru-RU" sz="2200" dirty="0" smtClean="0"/>
              <a:t>постановление </a:t>
            </a:r>
            <a:r>
              <a:rPr lang="ru-RU" sz="2200" dirty="0"/>
              <a:t>Управления </a:t>
            </a:r>
            <a:r>
              <a:rPr lang="ru-RU" sz="2200" dirty="0" smtClean="0"/>
              <a:t>о </a:t>
            </a:r>
            <a:r>
              <a:rPr lang="ru-RU" sz="2200" dirty="0"/>
              <a:t>привлечении к административной ответственности в виде предупреждения. </a:t>
            </a:r>
            <a:r>
              <a:rPr lang="ru-RU" sz="2200" u="sng" dirty="0"/>
              <a:t>Дело находится  в стадии рассмотрения</a:t>
            </a:r>
            <a:r>
              <a:rPr lang="ru-RU" sz="2200" i="1" u="sng" dirty="0"/>
              <a:t>.</a:t>
            </a:r>
            <a:endParaRPr lang="ru-RU" sz="2200" u="sng" dirty="0"/>
          </a:p>
        </p:txBody>
      </p:sp>
    </p:spTree>
    <p:extLst>
      <p:ext uri="{BB962C8B-B14F-4D97-AF65-F5344CB8AC3E}">
        <p14:creationId xmlns:p14="http://schemas.microsoft.com/office/powerpoint/2010/main" val="717513300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7636" y="240560"/>
            <a:ext cx="7847764" cy="618630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Нарушения в работе поднадзорных ядерно- и радиационно опасных объектов в 2019 году</a:t>
            </a:r>
          </a:p>
          <a:p>
            <a:pPr indent="452438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Атомные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станции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indent="452438" algn="just"/>
            <a:r>
              <a:rPr lang="ru-RU" b="1" dirty="0"/>
              <a:t>В отчётный период </a:t>
            </a:r>
            <a:r>
              <a:rPr lang="ru-RU" b="1" dirty="0">
                <a:solidFill>
                  <a:srgbClr val="C00000"/>
                </a:solidFill>
              </a:rPr>
              <a:t>произошло </a:t>
            </a:r>
            <a:r>
              <a:rPr lang="ru-RU" b="1" dirty="0" smtClean="0">
                <a:solidFill>
                  <a:srgbClr val="C00000"/>
                </a:solidFill>
              </a:rPr>
              <a:t>15  нарушений </a:t>
            </a:r>
            <a:r>
              <a:rPr lang="ru-RU" b="1" dirty="0"/>
              <a:t>в работе блоков атомных станций, из них:	 </a:t>
            </a:r>
            <a:endParaRPr lang="ru-RU" b="1" dirty="0" smtClean="0"/>
          </a:p>
          <a:p>
            <a:pPr indent="452438" algn="just"/>
            <a:r>
              <a:rPr lang="ru-RU" sz="2000" b="1" dirty="0" smtClean="0">
                <a:solidFill>
                  <a:srgbClr val="002060"/>
                </a:solidFill>
              </a:rPr>
              <a:t>на </a:t>
            </a:r>
            <a:r>
              <a:rPr lang="ru-RU" sz="2000" b="1" dirty="0">
                <a:solidFill>
                  <a:srgbClr val="002060"/>
                </a:solidFill>
              </a:rPr>
              <a:t>Курской атомной станции - </a:t>
            </a:r>
            <a:r>
              <a:rPr lang="ru-RU" sz="2000" b="1" dirty="0" smtClean="0">
                <a:solidFill>
                  <a:srgbClr val="002060"/>
                </a:solidFill>
              </a:rPr>
              <a:t>2; </a:t>
            </a:r>
          </a:p>
          <a:p>
            <a:pPr indent="452438" algn="just"/>
            <a:r>
              <a:rPr lang="ru-RU" sz="2000" b="1" dirty="0" smtClean="0">
                <a:solidFill>
                  <a:srgbClr val="002060"/>
                </a:solidFill>
              </a:rPr>
              <a:t>на </a:t>
            </a:r>
            <a:r>
              <a:rPr lang="ru-RU" sz="2000" b="1" dirty="0">
                <a:solidFill>
                  <a:srgbClr val="002060"/>
                </a:solidFill>
              </a:rPr>
              <a:t>Ленинградской атомной станции (с учётом </a:t>
            </a:r>
            <a:r>
              <a:rPr lang="ru-RU" sz="2000" b="1" dirty="0" smtClean="0">
                <a:solidFill>
                  <a:srgbClr val="002060"/>
                </a:solidFill>
              </a:rPr>
              <a:t>ЛАЭС-2</a:t>
            </a:r>
            <a:r>
              <a:rPr lang="ru-RU" sz="2000" b="1" dirty="0">
                <a:solidFill>
                  <a:srgbClr val="002060"/>
                </a:solidFill>
              </a:rPr>
              <a:t>) - </a:t>
            </a:r>
            <a:r>
              <a:rPr lang="ru-RU" sz="2000" b="1" dirty="0" smtClean="0">
                <a:solidFill>
                  <a:srgbClr val="002060"/>
                </a:solidFill>
              </a:rPr>
              <a:t>7; </a:t>
            </a:r>
          </a:p>
          <a:p>
            <a:pPr indent="452438" algn="just"/>
            <a:r>
              <a:rPr lang="ru-RU" sz="2000" b="1" dirty="0" smtClean="0">
                <a:solidFill>
                  <a:srgbClr val="002060"/>
                </a:solidFill>
              </a:rPr>
              <a:t>на </a:t>
            </a:r>
            <a:r>
              <a:rPr lang="ru-RU" sz="2000" b="1" dirty="0">
                <a:solidFill>
                  <a:srgbClr val="002060"/>
                </a:solidFill>
              </a:rPr>
              <a:t>Смоленской атомной станции – </a:t>
            </a:r>
            <a:r>
              <a:rPr lang="ru-RU" sz="2000" b="1" dirty="0" smtClean="0">
                <a:solidFill>
                  <a:srgbClr val="002060"/>
                </a:solidFill>
              </a:rPr>
              <a:t>6. </a:t>
            </a:r>
          </a:p>
          <a:p>
            <a:pPr indent="452438" algn="just"/>
            <a:endParaRPr lang="ru-RU" b="1" dirty="0" smtClean="0"/>
          </a:p>
          <a:p>
            <a:pPr indent="452438" algn="just"/>
            <a:r>
              <a:rPr lang="ru-RU" b="1" dirty="0" smtClean="0"/>
              <a:t>По </a:t>
            </a:r>
            <a:r>
              <a:rPr lang="ru-RU" b="1" dirty="0"/>
              <a:t>сравнению с </a:t>
            </a:r>
            <a:r>
              <a:rPr lang="ru-RU" b="1" dirty="0" smtClean="0"/>
              <a:t>2018 </a:t>
            </a:r>
            <a:r>
              <a:rPr lang="ru-RU" b="1" dirty="0"/>
              <a:t>годом число нарушений в работе блоков АС в </a:t>
            </a:r>
            <a:r>
              <a:rPr lang="ru-RU" b="1" dirty="0" smtClean="0"/>
              <a:t>2019 </a:t>
            </a:r>
            <a:r>
              <a:rPr lang="ru-RU" b="1" dirty="0"/>
              <a:t>году </a:t>
            </a:r>
            <a:r>
              <a:rPr lang="ru-RU" b="1" dirty="0" smtClean="0"/>
              <a:t>уменьшилось </a:t>
            </a:r>
            <a:r>
              <a:rPr lang="ru-RU" b="1" dirty="0"/>
              <a:t>на </a:t>
            </a:r>
            <a:r>
              <a:rPr lang="ru-RU" b="1" dirty="0" smtClean="0"/>
              <a:t>16 </a:t>
            </a:r>
            <a:r>
              <a:rPr lang="ru-RU" b="1" dirty="0"/>
              <a:t>(на 55</a:t>
            </a:r>
            <a:r>
              <a:rPr lang="ru-RU" b="1" dirty="0" smtClean="0"/>
              <a:t>%). </a:t>
            </a:r>
            <a:r>
              <a:rPr lang="ru-RU" b="1" dirty="0"/>
              <a:t>Наблюдается тенденция к </a:t>
            </a:r>
            <a:r>
              <a:rPr lang="ru-RU" b="1" dirty="0" smtClean="0"/>
              <a:t>снижению </a:t>
            </a:r>
            <a:r>
              <a:rPr lang="ru-RU" b="1" dirty="0"/>
              <a:t>«тяжести» нарушений по категориям нарушений, а также тенденция к </a:t>
            </a:r>
            <a:r>
              <a:rPr lang="ru-RU" b="1" dirty="0" smtClean="0"/>
              <a:t>снижению </a:t>
            </a:r>
            <a:r>
              <a:rPr lang="ru-RU" b="1" dirty="0"/>
              <a:t>тяжести нарушений по уровню INES.</a:t>
            </a:r>
          </a:p>
          <a:p>
            <a:pPr indent="452438" algn="just"/>
            <a:r>
              <a:rPr lang="ru-RU" b="1" dirty="0"/>
              <a:t>Со стороны отделов инспекций ЯРБ на АЭС Управления в рамках постоянного государственного надзора был обеспечен контроль за работой комиссий по расследованию нарушений в работе АС: установленные нормами и правилами  процедуры и сроки проведения расследований нарушений соблюдались.</a:t>
            </a:r>
          </a:p>
          <a:p>
            <a:pPr indent="542925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Исследовательские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ядерные реакторы и установки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indent="452438" algn="just"/>
            <a:r>
              <a:rPr lang="ru-RU" b="1" dirty="0"/>
              <a:t>В отчетный период на поднадзорных объектах </a:t>
            </a:r>
            <a:r>
              <a:rPr lang="ru-RU" b="1" dirty="0" smtClean="0"/>
              <a:t>- ИЯУ </a:t>
            </a:r>
            <a:r>
              <a:rPr lang="ru-RU" b="1" dirty="0"/>
              <a:t>аварий, нарушений в работе ИЯУ, не было.</a:t>
            </a:r>
          </a:p>
        </p:txBody>
      </p:sp>
    </p:spTree>
    <p:extLst>
      <p:ext uri="{BB962C8B-B14F-4D97-AF65-F5344CB8AC3E}">
        <p14:creationId xmlns:p14="http://schemas.microsoft.com/office/powerpoint/2010/main" val="3904669706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438400" cy="365125"/>
          </a:xfrm>
        </p:spPr>
        <p:txBody>
          <a:bodyPr/>
          <a:lstStyle/>
          <a:p>
            <a:fld id="{33D6E5A2-EC83-451F-A719-9AC1370DD5CF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892" y="1"/>
            <a:ext cx="7678882" cy="670952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indent="542925"/>
            <a:r>
              <a:rPr lang="ru-RU" sz="2000" b="1" i="1" dirty="0">
                <a:solidFill>
                  <a:srgbClr val="C00000"/>
                </a:solidFill>
              </a:rPr>
              <a:t>Объекты ядерного топливного цикла</a:t>
            </a:r>
          </a:p>
          <a:p>
            <a:pPr algn="just"/>
            <a:r>
              <a:rPr lang="ru-RU" b="1" dirty="0" smtClean="0"/>
              <a:t>	В </a:t>
            </a:r>
            <a:r>
              <a:rPr lang="ru-RU" b="1" dirty="0"/>
              <a:t>2019 году  на поднадзорных объектах использования атомной энергии  было зафиксировано 1 нарушение в работе радиационного источника </a:t>
            </a:r>
            <a:r>
              <a:rPr lang="ru-RU" b="1" dirty="0" smtClean="0"/>
              <a:t>АО «Радиевый </a:t>
            </a:r>
            <a:r>
              <a:rPr lang="ru-RU" b="1" dirty="0"/>
              <a:t>институт имени В.Г. </a:t>
            </a:r>
            <a:r>
              <a:rPr lang="ru-RU" b="1" dirty="0" err="1"/>
              <a:t>Хлопина</a:t>
            </a:r>
            <a:r>
              <a:rPr lang="ru-RU" b="1" dirty="0" smtClean="0"/>
              <a:t>»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Ядерно-энергетические </a:t>
            </a:r>
            <a:r>
              <a:rPr lang="ru-RU" sz="2000" b="1" i="1" dirty="0">
                <a:solidFill>
                  <a:srgbClr val="C00000"/>
                </a:solidFill>
              </a:rPr>
              <a:t>установки судов и объекты их жизнеобеспечения</a:t>
            </a:r>
            <a:endParaRPr lang="ru-RU" sz="2000" b="1" dirty="0">
              <a:solidFill>
                <a:srgbClr val="C00000"/>
              </a:solidFill>
            </a:endParaRPr>
          </a:p>
          <a:p>
            <a:pPr indent="542925" algn="just"/>
            <a:r>
              <a:rPr lang="ru-RU" sz="2000" b="1" dirty="0"/>
              <a:t>На ядерных энергетических установках судов ФГУП «</a:t>
            </a:r>
            <a:r>
              <a:rPr lang="ru-RU" sz="2000" b="1" dirty="0" err="1"/>
              <a:t>Атомфлот</a:t>
            </a:r>
            <a:r>
              <a:rPr lang="ru-RU" sz="2000" b="1" dirty="0"/>
              <a:t>» в </a:t>
            </a:r>
            <a:r>
              <a:rPr lang="ru-RU" sz="2000" b="1" dirty="0" smtClean="0"/>
              <a:t>2019 </a:t>
            </a:r>
            <a:r>
              <a:rPr lang="ru-RU" sz="2000" b="1" dirty="0"/>
              <a:t>году произошло </a:t>
            </a:r>
            <a:r>
              <a:rPr lang="ru-RU" sz="2000" b="1" dirty="0" smtClean="0"/>
              <a:t>21 нарушение </a:t>
            </a:r>
            <a:r>
              <a:rPr lang="ru-RU" sz="2000" b="1" dirty="0"/>
              <a:t>в </a:t>
            </a:r>
            <a:r>
              <a:rPr lang="ru-RU" sz="2000" b="1" dirty="0" smtClean="0"/>
              <a:t>работе (в 2018 -22). </a:t>
            </a:r>
            <a:r>
              <a:rPr lang="ru-RU" sz="2000" b="1" dirty="0"/>
              <a:t>Б</a:t>
            </a:r>
            <a:r>
              <a:rPr lang="ru-RU" sz="2000" b="1" dirty="0" smtClean="0"/>
              <a:t>ольшинство </a:t>
            </a:r>
            <a:r>
              <a:rPr lang="ru-RU" sz="2000" b="1" dirty="0"/>
              <a:t>нарушений составляет несанкционированное срабатывание АЗ ПЭБ «Академик Ломоносов</a:t>
            </a:r>
            <a:r>
              <a:rPr lang="ru-RU" sz="2000" b="1" dirty="0" smtClean="0"/>
              <a:t>» </a:t>
            </a:r>
            <a:r>
              <a:rPr lang="ru-RU" sz="2000" b="1" dirty="0"/>
              <a:t>. </a:t>
            </a:r>
            <a:r>
              <a:rPr lang="ru-RU" sz="2000" b="1" dirty="0" smtClean="0"/>
              <a:t>Это </a:t>
            </a:r>
            <a:r>
              <a:rPr lang="ru-RU" sz="2000" b="1" dirty="0"/>
              <a:t>связано с проведением комплексных испытаний РУ, наладкой и опробованием систем автоматики, а также недостаточным опытом оперативного персонала при эксплуатации РУ</a:t>
            </a:r>
            <a:r>
              <a:rPr lang="ru-RU" sz="2000" b="1" dirty="0" smtClean="0"/>
              <a:t>.</a:t>
            </a:r>
          </a:p>
          <a:p>
            <a:pPr indent="542925" algn="just"/>
            <a:r>
              <a:rPr lang="ru-RU" sz="2000" b="1" dirty="0" smtClean="0"/>
              <a:t>Выбросов </a:t>
            </a:r>
            <a:r>
              <a:rPr lang="ru-RU" sz="2000" b="1" dirty="0"/>
              <a:t>и </a:t>
            </a:r>
            <a:r>
              <a:rPr lang="ru-RU" sz="2000" b="1" dirty="0" smtClean="0"/>
              <a:t>сбросов </a:t>
            </a:r>
            <a:r>
              <a:rPr lang="ru-RU" sz="2000" b="1" dirty="0"/>
              <a:t>радиоактивных </a:t>
            </a:r>
            <a:r>
              <a:rPr lang="ru-RU" sz="2000" b="1" dirty="0" smtClean="0"/>
              <a:t>продуктов в результате нарушений в работе - не </a:t>
            </a:r>
            <a:r>
              <a:rPr lang="ru-RU" sz="2000" b="1" dirty="0"/>
              <a:t>было. </a:t>
            </a:r>
            <a:endParaRPr lang="ru-RU" sz="2000" b="1" dirty="0" smtClean="0"/>
          </a:p>
          <a:p>
            <a:pPr indent="542925">
              <a:tabLst>
                <a:tab pos="0" algn="l"/>
              </a:tabLst>
            </a:pPr>
            <a:r>
              <a:rPr lang="ru-RU" sz="2000" b="1" i="1" dirty="0" smtClean="0">
                <a:solidFill>
                  <a:srgbClr val="C00000"/>
                </a:solidFill>
              </a:rPr>
              <a:t>Радиационно-опасные </a:t>
            </a:r>
            <a:r>
              <a:rPr lang="ru-RU" sz="2000" b="1" i="1" dirty="0">
                <a:solidFill>
                  <a:srgbClr val="C00000"/>
                </a:solidFill>
              </a:rPr>
              <a:t>объекты организаций </a:t>
            </a:r>
            <a:endParaRPr lang="ru-RU" sz="2000" b="1" i="1" dirty="0" smtClean="0">
              <a:solidFill>
                <a:srgbClr val="C00000"/>
              </a:solidFill>
            </a:endParaRPr>
          </a:p>
          <a:p>
            <a:pPr indent="542925" algn="just">
              <a:tabLst>
                <a:tab pos="0" algn="l"/>
              </a:tabLst>
            </a:pPr>
            <a:r>
              <a:rPr lang="ru-RU" sz="2000" b="1" dirty="0" smtClean="0"/>
              <a:t>В  </a:t>
            </a:r>
            <a:r>
              <a:rPr lang="ru-RU" sz="2000" b="1" dirty="0"/>
              <a:t>работе РОО произошло </a:t>
            </a:r>
            <a:r>
              <a:rPr lang="ru-RU" sz="2000" b="1" dirty="0" smtClean="0"/>
              <a:t>2 </a:t>
            </a:r>
            <a:r>
              <a:rPr lang="ru-RU" sz="2000" b="1" dirty="0"/>
              <a:t>нерадиационных </a:t>
            </a:r>
            <a:r>
              <a:rPr lang="ru-RU" sz="2000" b="1" dirty="0" smtClean="0"/>
              <a:t>происшествия </a:t>
            </a:r>
            <a:r>
              <a:rPr lang="ru-RU" sz="2000" b="1" dirty="0"/>
              <a:t>класса </a:t>
            </a:r>
            <a:r>
              <a:rPr lang="ru-RU" sz="2000" b="1" dirty="0" smtClean="0"/>
              <a:t>П-2. Радиационного </a:t>
            </a:r>
            <a:r>
              <a:rPr lang="ru-RU" sz="2000" b="1" dirty="0"/>
              <a:t>воздействия на персонал и радиоактивного загрязнения окружающей среды не было. </a:t>
            </a:r>
            <a:endParaRPr lang="ru-RU" sz="2000" b="1" dirty="0" smtClean="0"/>
          </a:p>
          <a:p>
            <a:pPr indent="452438" algn="just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indent="542925" algn="just"/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070245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9389" y="933857"/>
            <a:ext cx="8171320" cy="5509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cs typeface="Arial" panose="020B0604020202020204" pitchFamily="34" charset="0"/>
              </a:rPr>
              <a:t>     Основные </a:t>
            </a:r>
            <a:r>
              <a:rPr lang="ru-RU" sz="2200" b="1" dirty="0">
                <a:cs typeface="Arial" panose="020B0604020202020204" pitchFamily="34" charset="0"/>
              </a:rPr>
              <a:t>направления работы нашего Управления в </a:t>
            </a:r>
            <a:r>
              <a:rPr lang="ru-RU" sz="2200" b="1" dirty="0" smtClean="0">
                <a:cs typeface="Arial" panose="020B0604020202020204" pitchFamily="34" charset="0"/>
              </a:rPr>
              <a:t>2019 </a:t>
            </a:r>
            <a:r>
              <a:rPr lang="ru-RU" sz="2200" b="1" dirty="0">
                <a:cs typeface="Arial" panose="020B0604020202020204" pitchFamily="34" charset="0"/>
              </a:rPr>
              <a:t>году определялись планами Ростехнадзора и Ежегодным планом проведения плановых проверок </a:t>
            </a:r>
            <a:r>
              <a:rPr lang="ru-RU" sz="2200" b="1" dirty="0" smtClean="0">
                <a:cs typeface="Arial" panose="020B0604020202020204" pitchFamily="34" charset="0"/>
              </a:rPr>
              <a:t>юридических лиц на 2019 </a:t>
            </a:r>
            <a:r>
              <a:rPr lang="ru-RU" sz="2200" b="1" dirty="0">
                <a:cs typeface="Arial" panose="020B0604020202020204" pitchFamily="34" charset="0"/>
              </a:rPr>
              <a:t>год.  </a:t>
            </a:r>
            <a:endParaRPr lang="ru-RU" sz="2200" b="1" dirty="0" smtClean="0">
              <a:cs typeface="Arial" panose="020B0604020202020204" pitchFamily="34" charset="0"/>
            </a:endParaRPr>
          </a:p>
          <a:p>
            <a:pPr algn="just"/>
            <a:endParaRPr lang="ru-RU" sz="2200" b="1" dirty="0">
              <a:cs typeface="Arial" panose="020B0604020202020204" pitchFamily="34" charset="0"/>
            </a:endParaRPr>
          </a:p>
          <a:p>
            <a:pPr algn="just"/>
            <a:r>
              <a:rPr lang="ru-RU" sz="2200" b="1" dirty="0">
                <a:cs typeface="Arial" panose="020B0604020202020204" pitchFamily="34" charset="0"/>
              </a:rPr>
              <a:t> </a:t>
            </a:r>
            <a:r>
              <a:rPr lang="ru-RU" sz="2200" b="1" dirty="0" smtClean="0">
                <a:cs typeface="Arial" panose="020B0604020202020204" pitchFamily="34" charset="0"/>
              </a:rPr>
              <a:t>    Мероприятия</a:t>
            </a:r>
            <a:r>
              <a:rPr lang="ru-RU" sz="2200" b="1" dirty="0">
                <a:cs typeface="Arial" panose="020B0604020202020204" pitchFamily="34" charset="0"/>
              </a:rPr>
              <a:t>, намеченные планами работ, выполнены: </a:t>
            </a:r>
          </a:p>
          <a:p>
            <a:pPr algn="just"/>
            <a:r>
              <a:rPr lang="ru-RU" sz="2200" b="1" dirty="0">
                <a:cs typeface="Arial" panose="020B0604020202020204" pitchFamily="34" charset="0"/>
              </a:rPr>
              <a:t>из </a:t>
            </a:r>
            <a:r>
              <a:rPr lang="ru-RU" sz="2200" b="1" dirty="0" smtClean="0">
                <a:cs typeface="Arial" panose="020B0604020202020204" pitchFamily="34" charset="0"/>
              </a:rPr>
              <a:t>109 запланированных проверок </a:t>
            </a:r>
            <a:r>
              <a:rPr lang="ru-RU" sz="2200" b="1" dirty="0">
                <a:cs typeface="Arial" panose="020B0604020202020204" pitchFamily="34" charset="0"/>
              </a:rPr>
              <a:t>– было организовано и проведено </a:t>
            </a:r>
            <a:r>
              <a:rPr lang="ru-RU" sz="2200" b="1" dirty="0" smtClean="0">
                <a:cs typeface="Arial" panose="020B0604020202020204" pitchFamily="34" charset="0"/>
              </a:rPr>
              <a:t>106 </a:t>
            </a:r>
            <a:r>
              <a:rPr lang="ru-RU" sz="2200" b="1" dirty="0">
                <a:cs typeface="Arial" panose="020B0604020202020204" pitchFamily="34" charset="0"/>
              </a:rPr>
              <a:t>плановых проверок поднадзорных организаций; </a:t>
            </a:r>
            <a:endParaRPr lang="ru-RU" sz="2200" b="1" dirty="0" smtClean="0">
              <a:cs typeface="Arial" panose="020B0604020202020204" pitchFamily="34" charset="0"/>
            </a:endParaRPr>
          </a:p>
          <a:p>
            <a:pPr algn="just"/>
            <a:endParaRPr lang="ru-RU" sz="2200" b="1" dirty="0">
              <a:cs typeface="Arial" panose="020B0604020202020204" pitchFamily="34" charset="0"/>
            </a:endParaRPr>
          </a:p>
          <a:p>
            <a:pPr algn="just"/>
            <a:r>
              <a:rPr lang="ru-RU" sz="2200" b="1" dirty="0" smtClean="0">
                <a:cs typeface="Arial" panose="020B0604020202020204" pitchFamily="34" charset="0"/>
              </a:rPr>
              <a:t>     1  проверка </a:t>
            </a:r>
            <a:r>
              <a:rPr lang="ru-RU" sz="2200" b="1" dirty="0">
                <a:cs typeface="Arial" panose="020B0604020202020204" pitchFamily="34" charset="0"/>
              </a:rPr>
              <a:t>в установленном порядке  </a:t>
            </a:r>
            <a:r>
              <a:rPr lang="ru-RU" sz="2200" b="1" dirty="0" smtClean="0">
                <a:cs typeface="Arial" panose="020B0604020202020204" pitchFamily="34" charset="0"/>
              </a:rPr>
              <a:t>была снята </a:t>
            </a:r>
            <a:r>
              <a:rPr lang="ru-RU" sz="2200" b="1" dirty="0">
                <a:cs typeface="Arial" panose="020B0604020202020204" pitchFamily="34" charset="0"/>
              </a:rPr>
              <a:t>с плана в связи с прекращением деятельности </a:t>
            </a:r>
            <a:r>
              <a:rPr lang="ru-RU" sz="2200" b="1" dirty="0" smtClean="0">
                <a:cs typeface="Arial" panose="020B0604020202020204" pitchFamily="34" charset="0"/>
              </a:rPr>
              <a:t>проверяемой  организации </a:t>
            </a:r>
            <a:r>
              <a:rPr lang="ru-RU" sz="2200" b="1" dirty="0">
                <a:cs typeface="Arial" panose="020B0604020202020204" pitchFamily="34" charset="0"/>
              </a:rPr>
              <a:t>в области использования атомной </a:t>
            </a:r>
            <a:r>
              <a:rPr lang="ru-RU" sz="2200" b="1" dirty="0" smtClean="0">
                <a:cs typeface="Arial" panose="020B0604020202020204" pitchFamily="34" charset="0"/>
              </a:rPr>
              <a:t>энергии;</a:t>
            </a:r>
          </a:p>
          <a:p>
            <a:pPr algn="just"/>
            <a:r>
              <a:rPr lang="ru-RU" sz="2200" b="1" dirty="0" smtClean="0"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ru-RU" sz="2200" b="1" dirty="0" smtClean="0">
                <a:cs typeface="Arial" panose="020B0604020202020204" pitchFamily="34" charset="0"/>
              </a:rPr>
              <a:t>     2 </a:t>
            </a:r>
            <a:r>
              <a:rPr lang="ru-RU" sz="2200" b="1" dirty="0">
                <a:cs typeface="Arial" panose="020B0604020202020204" pitchFamily="34" charset="0"/>
              </a:rPr>
              <a:t>проверки не проведены в связи с отсутствием </a:t>
            </a:r>
            <a:r>
              <a:rPr lang="ru-RU" sz="2200" b="1" dirty="0" smtClean="0">
                <a:cs typeface="Arial" panose="020B0604020202020204" pitchFamily="34" charset="0"/>
              </a:rPr>
              <a:t>доступа сотрудников Управления в помещение Управления (СПб, ул. Малая Монетная, д.2а), к документам и личным вещам.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328148"/>
      </p:ext>
    </p:extLst>
  </p:cSld>
  <p:clrMapOvr>
    <a:masterClrMapping/>
  </p:clrMapOvr>
  <p:transition spd="slow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390" y="0"/>
            <a:ext cx="65962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95525" y="80102"/>
            <a:ext cx="9144000" cy="279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1" lang="ru-RU" sz="1350" b="1" dirty="0" smtClean="0">
                <a:solidFill>
                  <a:srgbClr val="9BBB59">
                    <a:lumMod val="50000"/>
                  </a:srgbClr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Северо-Европейское МТУ по надзору за ЯРБ Ростехнадзора</a:t>
            </a:r>
            <a:endParaRPr kumimoji="1" lang="ru-RU" sz="1350" b="1" cap="all" dirty="0">
              <a:solidFill>
                <a:srgbClr val="9BBB59">
                  <a:lumMod val="50000"/>
                </a:srgbClr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835077" y="692696"/>
            <a:ext cx="8064896" cy="792087"/>
            <a:chOff x="816" y="2304"/>
            <a:chExt cx="1440" cy="448"/>
          </a:xfrm>
        </p:grpSpPr>
        <p:sp>
          <p:nvSpPr>
            <p:cNvPr id="10" name="Freeform 4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5740 w 1120"/>
                <a:gd name="T1" fmla="*/ 6 h 252"/>
                <a:gd name="T2" fmla="*/ 5715 w 1120"/>
                <a:gd name="T3" fmla="*/ 6 h 252"/>
                <a:gd name="T4" fmla="*/ 5632 w 1120"/>
                <a:gd name="T5" fmla="*/ 6 h 252"/>
                <a:gd name="T6" fmla="*/ 5505 w 1120"/>
                <a:gd name="T7" fmla="*/ 6 h 252"/>
                <a:gd name="T8" fmla="*/ 5322 w 1120"/>
                <a:gd name="T9" fmla="*/ 6 h 252"/>
                <a:gd name="T10" fmla="*/ 5086 w 1120"/>
                <a:gd name="T11" fmla="*/ 6 h 252"/>
                <a:gd name="T12" fmla="*/ 4811 w 1120"/>
                <a:gd name="T13" fmla="*/ 6 h 252"/>
                <a:gd name="T14" fmla="*/ 4489 w 1120"/>
                <a:gd name="T15" fmla="*/ 6 h 252"/>
                <a:gd name="T16" fmla="*/ 4126 w 1120"/>
                <a:gd name="T17" fmla="*/ 5 h 252"/>
                <a:gd name="T18" fmla="*/ 3743 w 1120"/>
                <a:gd name="T19" fmla="*/ 5 h 252"/>
                <a:gd name="T20" fmla="*/ 3311 w 1120"/>
                <a:gd name="T21" fmla="*/ 5 h 252"/>
                <a:gd name="T22" fmla="*/ 2843 w 1120"/>
                <a:gd name="T23" fmla="*/ 5 h 252"/>
                <a:gd name="T24" fmla="*/ 2385 w 1120"/>
                <a:gd name="T25" fmla="*/ 5 h 252"/>
                <a:gd name="T26" fmla="*/ 1964 w 1120"/>
                <a:gd name="T27" fmla="*/ 5 h 252"/>
                <a:gd name="T28" fmla="*/ 1577 w 1120"/>
                <a:gd name="T29" fmla="*/ 5 h 252"/>
                <a:gd name="T30" fmla="*/ 1220 w 1120"/>
                <a:gd name="T31" fmla="*/ 6 h 252"/>
                <a:gd name="T32" fmla="*/ 915 w 1120"/>
                <a:gd name="T33" fmla="*/ 6 h 252"/>
                <a:gd name="T34" fmla="*/ 650 w 1120"/>
                <a:gd name="T35" fmla="*/ 6 h 252"/>
                <a:gd name="T36" fmla="*/ 416 w 1120"/>
                <a:gd name="T37" fmla="*/ 6 h 252"/>
                <a:gd name="T38" fmla="*/ 237 w 1120"/>
                <a:gd name="T39" fmla="*/ 6 h 252"/>
                <a:gd name="T40" fmla="*/ 100 w 1120"/>
                <a:gd name="T41" fmla="*/ 6 h 252"/>
                <a:gd name="T42" fmla="*/ 29 w 1120"/>
                <a:gd name="T43" fmla="*/ 6 h 252"/>
                <a:gd name="T44" fmla="*/ 0 w 1120"/>
                <a:gd name="T45" fmla="*/ 6 h 252"/>
                <a:gd name="T46" fmla="*/ 0 w 1120"/>
                <a:gd name="T47" fmla="*/ 2 h 252"/>
                <a:gd name="T48" fmla="*/ 2867 w 1120"/>
                <a:gd name="T49" fmla="*/ 0 h 252"/>
                <a:gd name="T50" fmla="*/ 5740 w 1120"/>
                <a:gd name="T51" fmla="*/ 2 h 252"/>
                <a:gd name="T52" fmla="*/ 5740 w 1120"/>
                <a:gd name="T53" fmla="*/ 6 h 252"/>
                <a:gd name="T54" fmla="*/ 5740 w 1120"/>
                <a:gd name="T55" fmla="*/ 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6C6C6C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  <a:tabLst>
                  <a:tab pos="449580" algn="l"/>
                </a:tabLst>
              </a:pPr>
              <a:endParaRPr lang="ru-RU" sz="1400" b="1" spc="-10" dirty="0" smtClean="0">
                <a:solidFill>
                  <a:srgbClr val="00000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  <a:tabLst>
                  <a:tab pos="449580" algn="l"/>
                </a:tabLst>
              </a:pPr>
              <a:r>
                <a:rPr lang="ru-RU" sz="1600" b="1" spc="-10" dirty="0" smtClean="0">
                  <a:solidFill>
                    <a:srgbClr val="00000A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Сравнительные данные числа происшествий (нарушений) в работе объектов</a:t>
              </a:r>
            </a:p>
            <a:p>
              <a:pPr algn="ctr">
                <a:lnSpc>
                  <a:spcPct val="115000"/>
                </a:lnSpc>
                <a:spcAft>
                  <a:spcPts val="0"/>
                </a:spcAft>
                <a:tabLst>
                  <a:tab pos="449580" algn="l"/>
                </a:tabLst>
              </a:pPr>
              <a:r>
                <a:rPr lang="ru-RU" sz="1600" b="1" spc="-10" dirty="0" smtClean="0">
                  <a:solidFill>
                    <a:srgbClr val="00000A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за 2017 - 2019 годы</a:t>
              </a:r>
            </a:p>
            <a:p>
              <a:pPr algn="ctr">
                <a:lnSpc>
                  <a:spcPct val="115000"/>
                </a:lnSpc>
                <a:spcAft>
                  <a:spcPts val="0"/>
                </a:spcAft>
                <a:tabLst>
                  <a:tab pos="449580" algn="l"/>
                </a:tabLst>
              </a:pPr>
              <a:endParaRPr lang="ru-RU" sz="1400" dirty="0">
                <a:solidFill>
                  <a:srgbClr val="00000A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028165"/>
              </p:ext>
            </p:extLst>
          </p:nvPr>
        </p:nvGraphicFramePr>
        <p:xfrm>
          <a:off x="910831" y="1916832"/>
          <a:ext cx="7913387" cy="40259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6846">
                  <a:extLst>
                    <a:ext uri="{9D8B030D-6E8A-4147-A177-3AD203B41FA5}">
                      <a16:colId xmlns="" xmlns:a16="http://schemas.microsoft.com/office/drawing/2014/main" val="1237033399"/>
                    </a:ext>
                  </a:extLst>
                </a:gridCol>
                <a:gridCol w="1032181">
                  <a:extLst>
                    <a:ext uri="{9D8B030D-6E8A-4147-A177-3AD203B41FA5}">
                      <a16:colId xmlns="" xmlns:a16="http://schemas.microsoft.com/office/drawing/2014/main" val="958722465"/>
                    </a:ext>
                  </a:extLst>
                </a:gridCol>
                <a:gridCol w="1032181">
                  <a:extLst>
                    <a:ext uri="{9D8B030D-6E8A-4147-A177-3AD203B41FA5}">
                      <a16:colId xmlns="" xmlns:a16="http://schemas.microsoft.com/office/drawing/2014/main" val="2495347860"/>
                    </a:ext>
                  </a:extLst>
                </a:gridCol>
                <a:gridCol w="1032179">
                  <a:extLst>
                    <a:ext uri="{9D8B030D-6E8A-4147-A177-3AD203B41FA5}">
                      <a16:colId xmlns="" xmlns:a16="http://schemas.microsoft.com/office/drawing/2014/main" val="1953773452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Число происшествий (нарушений) в работе ОИАЭ </a:t>
                      </a:r>
                      <a:endParaRPr kumimoji="0" lang="ru-RU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2017</a:t>
                      </a:r>
                      <a:endParaRPr kumimoji="0" lang="ru-RU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  <a:endParaRPr kumimoji="0" lang="ru-RU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2019</a:t>
                      </a:r>
                      <a:endParaRPr kumimoji="0" lang="ru-RU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33644"/>
                  </a:ext>
                </a:extLst>
              </a:tr>
              <a:tr h="605052"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Атомные станции</a:t>
                      </a:r>
                      <a:endParaRPr kumimoji="0" lang="ru-RU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31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88417775"/>
                  </a:ext>
                </a:extLst>
              </a:tr>
              <a:tr h="654627"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Исследовательские ядерные реакторы и </a:t>
                      </a:r>
                    </a:p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установки</a:t>
                      </a:r>
                      <a:endParaRPr kumimoji="0" lang="ru-RU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endParaRPr kumimoji="0" lang="ru-RU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91150462"/>
                  </a:ext>
                </a:extLst>
              </a:tr>
              <a:tr h="654627"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Объекты ядерного топливного цикла</a:t>
                      </a:r>
                      <a:endParaRPr kumimoji="0" lang="ru-RU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endParaRPr kumimoji="0" lang="ru-RU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75409"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Суда с ядерными установками</a:t>
                      </a:r>
                      <a:endParaRPr kumimoji="0" lang="ru-RU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</a:t>
                      </a:r>
                      <a:endParaRPr kumimoji="0" lang="ru-RU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22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21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16131"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Радиационно опасные объекты </a:t>
                      </a:r>
                      <a:endParaRPr kumimoji="0" lang="ru-RU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kumimoji="0" lang="ru-RU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ru-RU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 marL="6350" marR="635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30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2878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74207" y="291401"/>
            <a:ext cx="7968342" cy="61401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452438" algn="just">
              <a:lnSpc>
                <a:spcPct val="150000"/>
              </a:lnSpc>
            </a:pPr>
            <a:r>
              <a:rPr lang="ru-RU" sz="2000" b="1" dirty="0" smtClean="0"/>
              <a:t>По результатам проведенного в 2019 году анализа деятельности поднадзорных организаций и надзорной деятельности, осуществляемой Северо-Европейским МТУ по надзору за ЯРБ Ростехнадзора, можно сделать вывод, что состояние обеспечения безопасности поднадзорных объектов использования атомной энергии, как в целом, так и по основным направлениям надзора - удовлетворительное.</a:t>
            </a:r>
          </a:p>
          <a:p>
            <a:pPr indent="542925" algn="just">
              <a:lnSpc>
                <a:spcPct val="150000"/>
              </a:lnSpc>
            </a:pPr>
            <a:r>
              <a:rPr lang="ru-RU" sz="2000" b="1" dirty="0" smtClean="0"/>
              <a:t>Ядерных и радиационных аварий, происшествий и других нарушений с выходом в окружающую среду радиоактивных веществ за отчетный период не было. По происшествиям (нарушениям в работе) на поднадзорных Управлению объектов использования атомной энергии проведены расследования и приняты корректирующие меры</a:t>
            </a:r>
            <a:r>
              <a:rPr lang="ru-RU" sz="2200" b="1" dirty="0" smtClean="0"/>
              <a:t>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166595578"/>
      </p:ext>
    </p:extLst>
  </p:cSld>
  <p:clrMapOvr>
    <a:masterClrMapping/>
  </p:clrMapOvr>
  <p:transition spd="slow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3530" y="150725"/>
            <a:ext cx="8169310" cy="60939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61950" algn="just">
              <a:lnSpc>
                <a:spcPct val="150000"/>
              </a:lnSpc>
            </a:pPr>
            <a:r>
              <a:rPr lang="ru-RU" sz="2000" b="1" dirty="0"/>
              <a:t>Общее состояние систем учета и контроля в проверенных </a:t>
            </a:r>
            <a:r>
              <a:rPr lang="ru-RU" sz="2000" b="1" dirty="0" smtClean="0"/>
              <a:t>Управлением организациях </a:t>
            </a:r>
            <a:r>
              <a:rPr lang="ru-RU" sz="2000" b="1" dirty="0"/>
              <a:t>в основном соответствует требованиям федеральных норм и правил ведения учёта и контроля ядерных материалов</a:t>
            </a:r>
            <a:r>
              <a:rPr lang="ru-RU" sz="2000" b="1" i="1" dirty="0"/>
              <a:t>. </a:t>
            </a:r>
          </a:p>
          <a:p>
            <a:pPr algn="just">
              <a:lnSpc>
                <a:spcPct val="150000"/>
              </a:lnSpc>
            </a:pPr>
            <a:r>
              <a:rPr lang="ru-RU" sz="2000" b="1" dirty="0"/>
              <a:t>Состояние физической защиты ядерных материалов и установок в проверенных отделами Управления организациях в основном соответствует требованиям  федеральных норм и правил и иных руководящих документов по обеспечению физической защиты ядерных материалов, ядерных установок и пунктов хранения ядерных материалов.</a:t>
            </a:r>
          </a:p>
          <a:p>
            <a:pPr indent="361950" algn="just">
              <a:lnSpc>
                <a:spcPct val="150000"/>
              </a:lnSpc>
            </a:pPr>
            <a:r>
              <a:rPr lang="ru-RU" sz="2000" b="1" dirty="0"/>
              <a:t>Все это позволяет поднадзорным ядерным объектам осуществлять деятельность в области использования атомной энергии в соответствии с условиями выданных лицензий Ростехнадзора.</a:t>
            </a:r>
          </a:p>
        </p:txBody>
      </p:sp>
    </p:spTree>
    <p:extLst>
      <p:ext uri="{BB962C8B-B14F-4D97-AF65-F5344CB8AC3E}">
        <p14:creationId xmlns:p14="http://schemas.microsoft.com/office/powerpoint/2010/main" val="1599842974"/>
      </p:ext>
    </p:extLst>
  </p:cSld>
  <p:clrMapOvr>
    <a:masterClrMapping/>
  </p:clrMapOvr>
  <p:transition spd="slow"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03868" y="673635"/>
            <a:ext cx="7676939" cy="60631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2438" algn="just"/>
            <a:r>
              <a:rPr lang="ru-RU" sz="2200" dirty="0" smtClean="0"/>
              <a:t>Северо-Европейским </a:t>
            </a:r>
            <a:r>
              <a:rPr lang="ru-RU" sz="2200" dirty="0"/>
              <a:t>МТУ по надзору за ЯРБ Ростехнадзора, выполняя возложенные </a:t>
            </a:r>
            <a:r>
              <a:rPr lang="ru-RU" sz="2200" dirty="0" smtClean="0"/>
              <a:t>задачи по предоставлению государственных услуг, </a:t>
            </a:r>
            <a:r>
              <a:rPr lang="ru-RU" sz="2200" dirty="0"/>
              <a:t>в </a:t>
            </a:r>
            <a:r>
              <a:rPr lang="ru-RU" sz="2200" dirty="0" smtClean="0"/>
              <a:t>2019 году выдано: </a:t>
            </a:r>
          </a:p>
          <a:p>
            <a:pPr indent="452438" algn="just"/>
            <a:endParaRPr lang="ru-RU" sz="2200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</a:rPr>
              <a:t>162 лицензии </a:t>
            </a:r>
            <a:r>
              <a:rPr lang="ru-RU" sz="2200" dirty="0"/>
              <a:t>организациям на различные виды деятельности в области использования атомной энергии. По результатам рассмотрения комплектов документов отказано в выдаче лицензий </a:t>
            </a:r>
            <a:r>
              <a:rPr lang="ru-RU" sz="2200" dirty="0" smtClean="0"/>
              <a:t>6 организациям </a:t>
            </a:r>
            <a:r>
              <a:rPr lang="ru-RU" sz="2200" dirty="0"/>
              <a:t>- </a:t>
            </a:r>
            <a:r>
              <a:rPr lang="ru-RU" sz="2200" dirty="0" smtClean="0"/>
              <a:t>соискателям лицензий.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200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</a:rPr>
              <a:t>790 разрешений </a:t>
            </a:r>
            <a:r>
              <a:rPr lang="ru-RU" sz="2200" dirty="0" smtClean="0"/>
              <a:t>персоналу объектов использования атомной энергии на право ведения работ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200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</a:rPr>
              <a:t>2 разрешения </a:t>
            </a:r>
            <a:r>
              <a:rPr lang="ru-RU" sz="2200" dirty="0" smtClean="0"/>
              <a:t>поднадзорным организациям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</a:rPr>
              <a:t>на выбросы и сбросы радиоактивных веществ </a:t>
            </a:r>
            <a:r>
              <a:rPr lang="ru-RU" sz="2200" dirty="0" smtClean="0"/>
              <a:t>в окружающую среду, имеющим ядерно- и радиационно опасные объекты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/>
          </a:p>
          <a:p>
            <a:r>
              <a:rPr lang="ru-RU" dirty="0" smtClean="0"/>
              <a:t>	Сравнительные данные приведены на следующих двух слайдах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901131"/>
      </p:ext>
    </p:extLst>
  </p:cSld>
  <p:clrMapOvr>
    <a:masterClrMapping/>
  </p:clrMapOvr>
  <p:transition spd="slow"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390" y="0"/>
            <a:ext cx="65962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95525" y="80102"/>
            <a:ext cx="9144000" cy="279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1" lang="ru-RU" sz="1350" b="1" dirty="0" smtClean="0">
                <a:solidFill>
                  <a:srgbClr val="9BBB59">
                    <a:lumMod val="50000"/>
                  </a:srgbClr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Северо-Европейское МТУ по надзору за ЯРБ Ростехнадзора</a:t>
            </a:r>
            <a:endParaRPr kumimoji="1" lang="ru-RU" sz="1350" b="1" cap="all" dirty="0">
              <a:solidFill>
                <a:srgbClr val="9BBB59">
                  <a:lumMod val="50000"/>
                </a:srgbClr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1011350" y="412482"/>
            <a:ext cx="7712349" cy="932059"/>
            <a:chOff x="-2460" y="2401"/>
            <a:chExt cx="7990" cy="256"/>
          </a:xfrm>
        </p:grpSpPr>
        <p:sp>
          <p:nvSpPr>
            <p:cNvPr id="13" name="Freeform 4"/>
            <p:cNvSpPr>
              <a:spLocks/>
            </p:cNvSpPr>
            <p:nvPr/>
          </p:nvSpPr>
          <p:spPr bwMode="gray">
            <a:xfrm>
              <a:off x="-2270" y="2458"/>
              <a:ext cx="7609" cy="199"/>
            </a:xfrm>
            <a:custGeom>
              <a:avLst/>
              <a:gdLst>
                <a:gd name="T0" fmla="*/ 5740 w 1120"/>
                <a:gd name="T1" fmla="*/ 6 h 252"/>
                <a:gd name="T2" fmla="*/ 5715 w 1120"/>
                <a:gd name="T3" fmla="*/ 6 h 252"/>
                <a:gd name="T4" fmla="*/ 5632 w 1120"/>
                <a:gd name="T5" fmla="*/ 6 h 252"/>
                <a:gd name="T6" fmla="*/ 5505 w 1120"/>
                <a:gd name="T7" fmla="*/ 6 h 252"/>
                <a:gd name="T8" fmla="*/ 5322 w 1120"/>
                <a:gd name="T9" fmla="*/ 6 h 252"/>
                <a:gd name="T10" fmla="*/ 5086 w 1120"/>
                <a:gd name="T11" fmla="*/ 6 h 252"/>
                <a:gd name="T12" fmla="*/ 4811 w 1120"/>
                <a:gd name="T13" fmla="*/ 6 h 252"/>
                <a:gd name="T14" fmla="*/ 4489 w 1120"/>
                <a:gd name="T15" fmla="*/ 6 h 252"/>
                <a:gd name="T16" fmla="*/ 4126 w 1120"/>
                <a:gd name="T17" fmla="*/ 5 h 252"/>
                <a:gd name="T18" fmla="*/ 3743 w 1120"/>
                <a:gd name="T19" fmla="*/ 5 h 252"/>
                <a:gd name="T20" fmla="*/ 3311 w 1120"/>
                <a:gd name="T21" fmla="*/ 5 h 252"/>
                <a:gd name="T22" fmla="*/ 2843 w 1120"/>
                <a:gd name="T23" fmla="*/ 5 h 252"/>
                <a:gd name="T24" fmla="*/ 2385 w 1120"/>
                <a:gd name="T25" fmla="*/ 5 h 252"/>
                <a:gd name="T26" fmla="*/ 1964 w 1120"/>
                <a:gd name="T27" fmla="*/ 5 h 252"/>
                <a:gd name="T28" fmla="*/ 1577 w 1120"/>
                <a:gd name="T29" fmla="*/ 5 h 252"/>
                <a:gd name="T30" fmla="*/ 1220 w 1120"/>
                <a:gd name="T31" fmla="*/ 6 h 252"/>
                <a:gd name="T32" fmla="*/ 915 w 1120"/>
                <a:gd name="T33" fmla="*/ 6 h 252"/>
                <a:gd name="T34" fmla="*/ 650 w 1120"/>
                <a:gd name="T35" fmla="*/ 6 h 252"/>
                <a:gd name="T36" fmla="*/ 416 w 1120"/>
                <a:gd name="T37" fmla="*/ 6 h 252"/>
                <a:gd name="T38" fmla="*/ 237 w 1120"/>
                <a:gd name="T39" fmla="*/ 6 h 252"/>
                <a:gd name="T40" fmla="*/ 100 w 1120"/>
                <a:gd name="T41" fmla="*/ 6 h 252"/>
                <a:gd name="T42" fmla="*/ 29 w 1120"/>
                <a:gd name="T43" fmla="*/ 6 h 252"/>
                <a:gd name="T44" fmla="*/ 0 w 1120"/>
                <a:gd name="T45" fmla="*/ 6 h 252"/>
                <a:gd name="T46" fmla="*/ 0 w 1120"/>
                <a:gd name="T47" fmla="*/ 2 h 252"/>
                <a:gd name="T48" fmla="*/ 2867 w 1120"/>
                <a:gd name="T49" fmla="*/ 0 h 252"/>
                <a:gd name="T50" fmla="*/ 5740 w 1120"/>
                <a:gd name="T51" fmla="*/ 2 h 252"/>
                <a:gd name="T52" fmla="*/ 5740 w 1120"/>
                <a:gd name="T53" fmla="*/ 6 h 252"/>
                <a:gd name="T54" fmla="*/ 5740 w 1120"/>
                <a:gd name="T55" fmla="*/ 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6C6C6C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square" anchor="ctr" anchorCtr="1"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gray">
            <a:xfrm>
              <a:off x="-2460" y="2401"/>
              <a:ext cx="7990" cy="199"/>
            </a:xfrm>
            <a:prstGeom prst="rect">
              <a:avLst/>
            </a:prstGeom>
            <a:gradFill rotWithShape="1">
              <a:gsLst>
                <a:gs pos="0">
                  <a:srgbClr val="4F81BD">
                    <a:gamma/>
                    <a:tint val="57647"/>
                    <a:invGamma/>
                  </a:srgb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anchor="ctr" anchorCtr="1">
              <a:normAutofit/>
            </a:bodyPr>
            <a:lstStyle/>
            <a:p>
              <a:pPr algn="ctr">
                <a:defRPr/>
              </a:pPr>
              <a:r>
                <a:rPr lang="ru-RU" b="1" dirty="0" smtClean="0"/>
                <a:t>Количественные показатели лицензионно-разрешительной </a:t>
              </a:r>
              <a:r>
                <a:rPr lang="ru-RU" b="1" dirty="0"/>
                <a:t>деятельности за </a:t>
              </a:r>
              <a:r>
                <a:rPr lang="ru-RU" b="1" dirty="0" smtClean="0"/>
                <a:t>2017 </a:t>
              </a:r>
              <a:r>
                <a:rPr lang="ru-RU" b="1" dirty="0"/>
                <a:t>- </a:t>
              </a:r>
              <a:r>
                <a:rPr lang="ru-RU" b="1" dirty="0" smtClean="0"/>
                <a:t>2019 </a:t>
              </a:r>
              <a:r>
                <a:rPr lang="ru-RU" b="1" dirty="0"/>
                <a:t>г.г.</a:t>
              </a:r>
              <a:endParaRPr lang="en-US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238198"/>
              </p:ext>
            </p:extLst>
          </p:nvPr>
        </p:nvGraphicFramePr>
        <p:xfrm>
          <a:off x="760930" y="1556792"/>
          <a:ext cx="8213190" cy="50727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965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43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9726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Показатели разрешительной деятельности</a:t>
                      </a:r>
                    </a:p>
                  </a:txBody>
                  <a:tcPr marL="6350" marR="635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2017 </a:t>
                      </a: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г.</a:t>
                      </a:r>
                    </a:p>
                  </a:txBody>
                  <a:tcPr marL="6350" marR="635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2018 </a:t>
                      </a: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г.</a:t>
                      </a:r>
                    </a:p>
                  </a:txBody>
                  <a:tcPr marL="6350" marR="635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2019 </a:t>
                      </a: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г.</a:t>
                      </a:r>
                    </a:p>
                  </a:txBody>
                  <a:tcPr marL="6350" marR="635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2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1800" b="1" dirty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Выдано лицензий организациям 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 b="1" dirty="0" smtClean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226</a:t>
                      </a:r>
                      <a:endParaRPr lang="ru-RU" sz="2000" b="1" dirty="0">
                        <a:solidFill>
                          <a:srgbClr val="00000A"/>
                        </a:solidFill>
                        <a:effectLst/>
                        <a:latin typeface="+mj-lt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 190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 162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371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1800" b="1" dirty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Зарегистрировано организаций эксплуатирующих РИ, содержащих ЗРИ  4, 5 категорий </a:t>
                      </a:r>
                      <a:r>
                        <a:rPr lang="ru-RU" sz="1800" b="1" dirty="0">
                          <a:solidFill>
                            <a:srgbClr val="00000A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радиационной опасности</a:t>
                      </a:r>
                      <a:endParaRPr lang="ru-RU" sz="1800" b="1" dirty="0">
                        <a:solidFill>
                          <a:srgbClr val="00000A"/>
                        </a:solidFill>
                        <a:effectLst/>
                        <a:latin typeface="+mj-lt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 b="1" dirty="0" smtClean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52</a:t>
                      </a:r>
                      <a:endParaRPr lang="ru-RU" sz="2000" b="1" dirty="0">
                        <a:solidFill>
                          <a:srgbClr val="00000A"/>
                        </a:solidFill>
                        <a:effectLst/>
                        <a:latin typeface="+mj-lt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26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21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1800" b="1" dirty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Выдано разрешений работникам ОИАЭ</a:t>
                      </a:r>
                    </a:p>
                  </a:txBody>
                  <a:tcPr marL="6350" marR="63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 b="1" dirty="0" smtClean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775</a:t>
                      </a:r>
                      <a:endParaRPr lang="ru-RU" sz="2000" b="1" dirty="0">
                        <a:solidFill>
                          <a:srgbClr val="00000A"/>
                        </a:solidFill>
                        <a:effectLst/>
                        <a:latin typeface="+mj-lt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804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790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94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1800" b="1" dirty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Установлены нормативы ПДВ РВ в </a:t>
                      </a:r>
                      <a:r>
                        <a:rPr lang="ru-RU" sz="1800" b="1" dirty="0" smtClean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атмосферный </a:t>
                      </a:r>
                      <a:r>
                        <a:rPr lang="ru-RU" sz="1800" b="1" dirty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воздух и нормативы ДС РВ в водные объекты, </a:t>
                      </a:r>
                      <a:endParaRPr lang="ru-RU" sz="1800" b="1" dirty="0" smtClean="0">
                        <a:solidFill>
                          <a:srgbClr val="00000A"/>
                        </a:solidFill>
                        <a:effectLst/>
                        <a:latin typeface="+mj-lt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1800" b="1" dirty="0" smtClean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выданы </a:t>
                      </a:r>
                      <a:r>
                        <a:rPr lang="ru-RU" sz="1800" b="1" dirty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разрешения на выбросы и сбросы РВ в </a:t>
                      </a:r>
                      <a:r>
                        <a:rPr lang="ru-RU" sz="1800" b="1" dirty="0" smtClean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окружающую среду </a:t>
                      </a:r>
                      <a:r>
                        <a:rPr lang="ru-RU" sz="1800" b="1" dirty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для объектов</a:t>
                      </a:r>
                    </a:p>
                  </a:txBody>
                  <a:tcPr marL="6350" marR="635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 b="1" dirty="0" smtClean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12</a:t>
                      </a:r>
                      <a:endParaRPr lang="ru-RU" sz="2000" b="1" dirty="0">
                        <a:solidFill>
                          <a:srgbClr val="00000A"/>
                        </a:solidFill>
                        <a:effectLst/>
                        <a:latin typeface="+mj-lt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9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2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0577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1200" b="1" dirty="0" smtClean="0">
                          <a:solidFill>
                            <a:srgbClr val="00000A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ВСЕГО</a:t>
                      </a:r>
                      <a:endParaRPr lang="ru-RU" sz="1200" b="1" dirty="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2000" b="1" dirty="0" smtClean="0">
                          <a:solidFill>
                            <a:srgbClr val="00000A"/>
                          </a:solidFill>
                          <a:effectLst/>
                          <a:latin typeface="+mj-lt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1065</a:t>
                      </a:r>
                      <a:endParaRPr lang="ru-RU" sz="2000" b="1" dirty="0">
                        <a:solidFill>
                          <a:srgbClr val="00000A"/>
                        </a:solidFill>
                        <a:effectLst/>
                        <a:latin typeface="+mj-lt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1029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  <a:cs typeface="Arial" panose="020B0604020202020204" pitchFamily="34" charset="0"/>
                        </a:rPr>
                        <a:t>975</a:t>
                      </a:r>
                      <a:endParaRPr lang="ru-RU" sz="20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350" marR="63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705600" y="6541476"/>
            <a:ext cx="2133600" cy="316523"/>
          </a:xfrm>
        </p:spPr>
        <p:txBody>
          <a:bodyPr/>
          <a:lstStyle/>
          <a:p>
            <a:fld id="{33D6E5A2-EC83-451F-A719-9AC1370DD5CF}" type="slidenum">
              <a:rPr lang="ru-RU" smtClean="0"/>
              <a:pPr/>
              <a:t>24</a:t>
            </a:fld>
            <a:endParaRPr lang="ru-RU" dirty="0"/>
          </a:p>
        </p:txBody>
      </p:sp>
      <p:pic>
        <p:nvPicPr>
          <p:cNvPr id="19" name="Picture 2" descr="bs00003365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140" y="5229200"/>
            <a:ext cx="1512168" cy="2007930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642197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25</a:t>
            </a:fld>
            <a:endParaRPr lang="ru-RU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8943679"/>
              </p:ext>
            </p:extLst>
          </p:nvPr>
        </p:nvGraphicFramePr>
        <p:xfrm>
          <a:off x="971600" y="1628799"/>
          <a:ext cx="7144778" cy="4631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88641"/>
            <a:ext cx="545435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1" lang="ru-RU" b="1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Северо-Европейское МТУ по надзору за ЯРБ Ростехнадзора</a:t>
            </a:r>
            <a:endParaRPr kumimoji="1" lang="ru-RU" b="1" cap="all" dirty="0">
              <a:solidFill>
                <a:srgbClr val="9BBB59">
                  <a:lumMod val="50000"/>
                </a:srgbClr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gray">
          <a:xfrm>
            <a:off x="1163860" y="927662"/>
            <a:ext cx="7712349" cy="989170"/>
          </a:xfrm>
          <a:prstGeom prst="rect">
            <a:avLst/>
          </a:prstGeom>
          <a:gradFill rotWithShape="1">
            <a:gsLst>
              <a:gs pos="0">
                <a:srgbClr val="4F81BD">
                  <a:gamma/>
                  <a:tint val="57647"/>
                  <a:invGamma/>
                </a:srgb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 anchorCtr="1">
            <a:normAutofit/>
          </a:bodyPr>
          <a:lstStyle/>
          <a:p>
            <a:pPr algn="ctr">
              <a:defRPr/>
            </a:pPr>
            <a:r>
              <a:rPr lang="ru-RU" b="1" dirty="0"/>
              <a:t>Динамика изменения количественных показателей </a:t>
            </a:r>
            <a:r>
              <a:rPr lang="ru-RU" b="1" dirty="0" smtClean="0"/>
              <a:t>лицензионно-разрешительной </a:t>
            </a:r>
            <a:r>
              <a:rPr lang="ru-RU" b="1" dirty="0"/>
              <a:t>деятельности за </a:t>
            </a:r>
            <a:r>
              <a:rPr lang="ru-RU" b="1" dirty="0" smtClean="0"/>
              <a:t>2017 </a:t>
            </a:r>
            <a:r>
              <a:rPr lang="ru-RU" b="1" dirty="0"/>
              <a:t>- </a:t>
            </a:r>
            <a:r>
              <a:rPr lang="ru-RU" b="1" dirty="0" smtClean="0"/>
              <a:t>2019 </a:t>
            </a:r>
            <a:r>
              <a:rPr lang="ru-RU" b="1" dirty="0"/>
              <a:t>г.г.</a:t>
            </a:r>
            <a:endParaRPr lang="en-US" b="1" kern="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5284"/>
      </p:ext>
    </p:extLst>
  </p:cSld>
  <p:clrMapOvr>
    <a:masterClrMapping/>
  </p:clrMapOvr>
  <p:transition spd="slow"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>
                <a:solidFill>
                  <a:schemeClr val="bg1">
                    <a:lumMod val="50000"/>
                  </a:schemeClr>
                </a:solidFill>
              </a:rPr>
              <a:pPr/>
              <a:t>26</a:t>
            </a:fld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8747" y="272322"/>
            <a:ext cx="8154237" cy="43704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452438" algn="just"/>
            <a:r>
              <a:rPr lang="ru-RU" sz="2000" b="1" dirty="0" smtClean="0"/>
              <a:t>Как видно из диаграмм, число </a:t>
            </a:r>
            <a:r>
              <a:rPr lang="ru-RU" sz="2000" b="1" dirty="0"/>
              <a:t>выданных </a:t>
            </a:r>
            <a:r>
              <a:rPr lang="ru-RU" sz="2000" b="1" dirty="0" smtClean="0"/>
              <a:t>разрешений персоналу объектов использования атомной энергии </a:t>
            </a:r>
            <a:r>
              <a:rPr lang="ru-RU" sz="2000" b="1" dirty="0"/>
              <a:t>в течение трех последних лет отличается незначительно.</a:t>
            </a:r>
          </a:p>
          <a:p>
            <a:pPr indent="452438" algn="just"/>
            <a:r>
              <a:rPr lang="ru-RU" sz="2000" b="1" dirty="0" smtClean="0"/>
              <a:t>Число выданных лицензий несколько ниже прошлых двух лет.</a:t>
            </a:r>
          </a:p>
          <a:p>
            <a:pPr indent="452438" algn="just"/>
            <a:endParaRPr lang="ru-RU" sz="2000" b="1" dirty="0" smtClean="0"/>
          </a:p>
          <a:p>
            <a:pPr indent="452438" algn="just"/>
            <a:r>
              <a:rPr lang="ru-RU" sz="2000" b="1" dirty="0" smtClean="0"/>
              <a:t>При </a:t>
            </a:r>
            <a:r>
              <a:rPr lang="ru-RU" sz="2000" b="1" dirty="0"/>
              <a:t>выполнении </a:t>
            </a:r>
            <a:r>
              <a:rPr lang="ru-RU" sz="2000" b="1" dirty="0" smtClean="0"/>
              <a:t>лицензионного и разрешительного </a:t>
            </a:r>
            <a:r>
              <a:rPr lang="ru-RU" sz="2000" b="1" dirty="0"/>
              <a:t>процесса Управлением проводилась проверка представленной организациями документации, </a:t>
            </a:r>
            <a:r>
              <a:rPr lang="ru-RU" sz="2000" b="1" dirty="0" smtClean="0"/>
              <a:t>организовывались проверки готовности организаций осуществлять заявленную деятельность,  составлялись технические задания на проведение экспертизы безопасности и заявленной деятельности, при выдаче разрешений инспекторский </a:t>
            </a:r>
            <a:r>
              <a:rPr lang="ru-RU" sz="2000" b="1" dirty="0"/>
              <a:t>состав </a:t>
            </a:r>
            <a:r>
              <a:rPr lang="ru-RU" sz="2000" b="1" dirty="0" smtClean="0"/>
              <a:t>принимал участие </a:t>
            </a:r>
            <a:r>
              <a:rPr lang="ru-RU" sz="2000" b="1" dirty="0"/>
              <a:t>в проверке знаний </a:t>
            </a:r>
            <a:r>
              <a:rPr lang="ru-RU" sz="2000" b="1" dirty="0" smtClean="0"/>
              <a:t>требований </a:t>
            </a:r>
            <a:r>
              <a:rPr lang="ru-RU" sz="2000" b="1" dirty="0"/>
              <a:t>норм и правил по </a:t>
            </a:r>
            <a:r>
              <a:rPr lang="ru-RU" sz="2000" b="1" dirty="0" smtClean="0"/>
              <a:t>безопасности у персонала. </a:t>
            </a:r>
            <a:endParaRPr lang="ru-RU" sz="2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024650"/>
      </p:ext>
    </p:extLst>
  </p:cSld>
  <p:clrMapOvr>
    <a:masterClrMapping/>
  </p:clrMapOvr>
  <p:transition spd="slow"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69692"/>
            <a:ext cx="2133600" cy="365125"/>
          </a:xfrm>
        </p:spPr>
        <p:txBody>
          <a:bodyPr/>
          <a:lstStyle/>
          <a:p>
            <a:fld id="{33D6E5A2-EC83-451F-A719-9AC1370DD5CF}" type="slidenum">
              <a:rPr lang="ru-RU" smtClean="0"/>
              <a:pPr/>
              <a:t>27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3433" y="140677"/>
            <a:ext cx="8109020" cy="66941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61950" algn="just">
              <a:lnSpc>
                <a:spcPct val="150000"/>
              </a:lnSpc>
            </a:pPr>
            <a:r>
              <a:rPr lang="ru-RU" sz="2200" dirty="0" smtClean="0"/>
              <a:t>Ответственность </a:t>
            </a:r>
            <a:r>
              <a:rPr lang="ru-RU" sz="2200" dirty="0"/>
              <a:t>и обязанности эксплуатирующих организаций, а также организаций, выполняющих работы и представляющих услуги в области использования атомной энергии определены в статьях 35 и 37 Федерального закона от  21.11.1995 № 170-ФЗ «Об использовании атомной энергии». </a:t>
            </a:r>
            <a:endParaRPr lang="ru-RU" sz="2200" dirty="0" smtClean="0"/>
          </a:p>
          <a:p>
            <a:pPr indent="361950" algn="just">
              <a:lnSpc>
                <a:spcPct val="150000"/>
              </a:lnSpc>
            </a:pPr>
            <a:r>
              <a:rPr lang="ru-RU" sz="2200" dirty="0"/>
              <a:t>В заключении хочу сказать:</a:t>
            </a:r>
          </a:p>
          <a:p>
            <a:pPr indent="361950" algn="just">
              <a:lnSpc>
                <a:spcPct val="150000"/>
              </a:lnSpc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успешное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выполнение задач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Управления по </a:t>
            </a:r>
            <a:r>
              <a:rPr lang="ru-RU" sz="2200" b="1">
                <a:solidFill>
                  <a:schemeClr val="accent4">
                    <a:lumMod val="50000"/>
                  </a:schemeClr>
                </a:solidFill>
              </a:rPr>
              <a:t>обеспечению </a:t>
            </a:r>
            <a:r>
              <a:rPr lang="ru-RU" sz="2200" b="1" smtClean="0">
                <a:solidFill>
                  <a:schemeClr val="accent4">
                    <a:lumMod val="50000"/>
                  </a:schemeClr>
                </a:solidFill>
              </a:rPr>
              <a:t>надзора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за ядерной и радиационной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безопасностью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объектов использования атомной энергии невозможно без активного и ответственного подхода всех организаций и их работников к безусловному выполнению требований федеральных норм и правил по безопасности в области использования атомной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энергии и условий действия лицензий.</a:t>
            </a:r>
            <a:endParaRPr lang="ru-RU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6496"/>
      </p:ext>
    </p:extLst>
  </p:cSld>
  <p:clrMapOvr>
    <a:masterClrMapping/>
  </p:clrMapOvr>
  <p:transition spd="slow"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464" y="2462814"/>
            <a:ext cx="89644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БЛАГОДАРЮ ЗА ВНИМАНИЕ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5013176"/>
            <a:ext cx="53640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Руководитель</a:t>
            </a:r>
          </a:p>
          <a:p>
            <a:pPr algn="ctr"/>
            <a:r>
              <a:rPr lang="ru-RU" dirty="0" smtClean="0"/>
              <a:t>Перевощиков  Сергей Георгиевич </a:t>
            </a:r>
            <a:br>
              <a:rPr lang="ru-RU" dirty="0" smtClean="0"/>
            </a:br>
            <a:endParaRPr lang="ru-RU" dirty="0" smtClean="0"/>
          </a:p>
          <a:p>
            <a:pPr algn="ctr"/>
            <a:r>
              <a:rPr lang="ru-RU" dirty="0" smtClean="0"/>
              <a:t>г</a:t>
            </a:r>
            <a:r>
              <a:rPr lang="ru-RU" dirty="0"/>
              <a:t>. Санкт-Петербург, ул. Малая Монетная, </a:t>
            </a:r>
            <a:r>
              <a:rPr lang="ru-RU" dirty="0" smtClean="0"/>
              <a:t>2, </a:t>
            </a:r>
          </a:p>
          <a:p>
            <a:pPr algn="ctr"/>
            <a:r>
              <a:rPr lang="ru-RU" dirty="0" smtClean="0"/>
              <a:t>тел</a:t>
            </a:r>
            <a:r>
              <a:rPr lang="ru-RU" dirty="0"/>
              <a:t>. (</a:t>
            </a:r>
            <a:r>
              <a:rPr lang="ru-RU" dirty="0" smtClean="0"/>
              <a:t>812)346-19-16; </a:t>
            </a:r>
            <a:r>
              <a:rPr lang="ru-RU" dirty="0"/>
              <a:t>эл.почта: </a:t>
            </a:r>
            <a:r>
              <a:rPr lang="ru-RU" dirty="0">
                <a:hlinkClick r:id="rId4"/>
              </a:rPr>
              <a:t>se-nrs@gosnadzor.ru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28</a:t>
            </a:fld>
            <a:endParaRPr lang="ru-RU" dirty="0"/>
          </a:p>
        </p:txBody>
      </p:sp>
      <p:pic>
        <p:nvPicPr>
          <p:cNvPr id="5122" name="Picture 2" descr="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01008"/>
            <a:ext cx="2409056" cy="298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390" y="0"/>
            <a:ext cx="65962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95525" y="80102"/>
            <a:ext cx="9144000" cy="279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1" lang="ru-RU" sz="1350" b="1" dirty="0" smtClean="0">
                <a:solidFill>
                  <a:srgbClr val="9BBB59">
                    <a:lumMod val="50000"/>
                  </a:srgbClr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Северо-Европейское МТУ по надзору за ЯРБ Ростехнадзора</a:t>
            </a:r>
            <a:endParaRPr kumimoji="1" lang="ru-RU" sz="1350" b="1" cap="all" dirty="0">
              <a:solidFill>
                <a:srgbClr val="9BBB59">
                  <a:lumMod val="50000"/>
                </a:srgbClr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2389016" y="487103"/>
            <a:ext cx="4912649" cy="482600"/>
            <a:chOff x="742" y="2304"/>
            <a:chExt cx="1529" cy="448"/>
          </a:xfrm>
        </p:grpSpPr>
        <p:sp>
          <p:nvSpPr>
            <p:cNvPr id="10" name="Freeform 4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5740 w 1120"/>
                <a:gd name="T1" fmla="*/ 6 h 252"/>
                <a:gd name="T2" fmla="*/ 5715 w 1120"/>
                <a:gd name="T3" fmla="*/ 6 h 252"/>
                <a:gd name="T4" fmla="*/ 5632 w 1120"/>
                <a:gd name="T5" fmla="*/ 6 h 252"/>
                <a:gd name="T6" fmla="*/ 5505 w 1120"/>
                <a:gd name="T7" fmla="*/ 6 h 252"/>
                <a:gd name="T8" fmla="*/ 5322 w 1120"/>
                <a:gd name="T9" fmla="*/ 6 h 252"/>
                <a:gd name="T10" fmla="*/ 5086 w 1120"/>
                <a:gd name="T11" fmla="*/ 6 h 252"/>
                <a:gd name="T12" fmla="*/ 4811 w 1120"/>
                <a:gd name="T13" fmla="*/ 6 h 252"/>
                <a:gd name="T14" fmla="*/ 4489 w 1120"/>
                <a:gd name="T15" fmla="*/ 6 h 252"/>
                <a:gd name="T16" fmla="*/ 4126 w 1120"/>
                <a:gd name="T17" fmla="*/ 5 h 252"/>
                <a:gd name="T18" fmla="*/ 3743 w 1120"/>
                <a:gd name="T19" fmla="*/ 5 h 252"/>
                <a:gd name="T20" fmla="*/ 3311 w 1120"/>
                <a:gd name="T21" fmla="*/ 5 h 252"/>
                <a:gd name="T22" fmla="*/ 2843 w 1120"/>
                <a:gd name="T23" fmla="*/ 5 h 252"/>
                <a:gd name="T24" fmla="*/ 2385 w 1120"/>
                <a:gd name="T25" fmla="*/ 5 h 252"/>
                <a:gd name="T26" fmla="*/ 1964 w 1120"/>
                <a:gd name="T27" fmla="*/ 5 h 252"/>
                <a:gd name="T28" fmla="*/ 1577 w 1120"/>
                <a:gd name="T29" fmla="*/ 5 h 252"/>
                <a:gd name="T30" fmla="*/ 1220 w 1120"/>
                <a:gd name="T31" fmla="*/ 6 h 252"/>
                <a:gd name="T32" fmla="*/ 915 w 1120"/>
                <a:gd name="T33" fmla="*/ 6 h 252"/>
                <a:gd name="T34" fmla="*/ 650 w 1120"/>
                <a:gd name="T35" fmla="*/ 6 h 252"/>
                <a:gd name="T36" fmla="*/ 416 w 1120"/>
                <a:gd name="T37" fmla="*/ 6 h 252"/>
                <a:gd name="T38" fmla="*/ 237 w 1120"/>
                <a:gd name="T39" fmla="*/ 6 h 252"/>
                <a:gd name="T40" fmla="*/ 100 w 1120"/>
                <a:gd name="T41" fmla="*/ 6 h 252"/>
                <a:gd name="T42" fmla="*/ 29 w 1120"/>
                <a:gd name="T43" fmla="*/ 6 h 252"/>
                <a:gd name="T44" fmla="*/ 0 w 1120"/>
                <a:gd name="T45" fmla="*/ 6 h 252"/>
                <a:gd name="T46" fmla="*/ 0 w 1120"/>
                <a:gd name="T47" fmla="*/ 2 h 252"/>
                <a:gd name="T48" fmla="*/ 2867 w 1120"/>
                <a:gd name="T49" fmla="*/ 0 h 252"/>
                <a:gd name="T50" fmla="*/ 5740 w 1120"/>
                <a:gd name="T51" fmla="*/ 2 h 252"/>
                <a:gd name="T52" fmla="*/ 5740 w 1120"/>
                <a:gd name="T53" fmla="*/ 6 h 252"/>
                <a:gd name="T54" fmla="*/ 5740 w 1120"/>
                <a:gd name="T55" fmla="*/ 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6C6C6C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gray">
            <a:xfrm>
              <a:off x="742" y="2304"/>
              <a:ext cx="1529" cy="393"/>
            </a:xfrm>
            <a:prstGeom prst="rect">
              <a:avLst/>
            </a:prstGeom>
            <a:gradFill rotWithShape="1">
              <a:gsLst>
                <a:gs pos="0">
                  <a:srgbClr val="4F81BD">
                    <a:gamma/>
                    <a:tint val="57647"/>
                    <a:invGamma/>
                  </a:srgb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b="1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Arial" pitchFamily="34" charset="0"/>
                </a:rPr>
                <a:t>Проверки, проведенные в 2019 году</a:t>
              </a:r>
              <a:endParaRPr lang="en-US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243132452"/>
              </p:ext>
            </p:extLst>
          </p:nvPr>
        </p:nvGraphicFramePr>
        <p:xfrm>
          <a:off x="683568" y="1268760"/>
          <a:ext cx="8375638" cy="3390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09292" y="1666945"/>
            <a:ext cx="44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3217722"/>
            <a:ext cx="44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036168" y="3587053"/>
            <a:ext cx="44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391321" y="2103896"/>
            <a:ext cx="44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355219" y="2288562"/>
            <a:ext cx="321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259633" y="5050242"/>
            <a:ext cx="6405764" cy="115416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  <a:effectLst>
            <a:outerShdw blurRad="876300" dist="23000" dir="5400000" rotWithShape="0">
              <a:schemeClr val="accent2">
                <a:lumMod val="40000"/>
                <a:lumOff val="60000"/>
                <a:alpha val="11000"/>
              </a:scheme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6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indent="3429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lvl="0" indent="450215" algn="ctr">
              <a:lnSpc>
                <a:spcPct val="115000"/>
              </a:lnSpc>
              <a:tabLst>
                <a:tab pos="449580" algn="l"/>
              </a:tabLst>
            </a:pPr>
            <a:r>
              <a:rPr lang="ru-RU" sz="2000" dirty="0">
                <a:solidFill>
                  <a:schemeClr val="bg1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</a:rPr>
              <a:t>При проведении </a:t>
            </a:r>
            <a:r>
              <a:rPr lang="ru-RU" sz="2000" dirty="0" smtClean="0">
                <a:solidFill>
                  <a:schemeClr val="bg1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</a:rPr>
              <a:t>проверок выявлено</a:t>
            </a:r>
            <a:endParaRPr lang="ru-RU" sz="2000" dirty="0">
              <a:latin typeface="Calibri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indent="450215" algn="ctr">
              <a:lnSpc>
                <a:spcPct val="115000"/>
              </a:lnSpc>
              <a:tabLst>
                <a:tab pos="449580" algn="l"/>
              </a:tabLst>
            </a:pPr>
            <a:r>
              <a:rPr lang="ru-RU" sz="2000" b="1" dirty="0" smtClean="0">
                <a:latin typeface="Calibri"/>
                <a:ea typeface="Times New Roman" panose="02020603050405020304" pitchFamily="18" charset="0"/>
                <a:cs typeface="Calibri" panose="020F0502020204030204" pitchFamily="34" charset="0"/>
              </a:rPr>
              <a:t>749 нарушений требований </a:t>
            </a:r>
            <a:r>
              <a:rPr lang="ru-RU" sz="2000" dirty="0" smtClean="0">
                <a:solidFill>
                  <a:schemeClr val="bg1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</a:rPr>
              <a:t>норм </a:t>
            </a:r>
            <a:r>
              <a:rPr lang="ru-RU" sz="2000" dirty="0">
                <a:solidFill>
                  <a:schemeClr val="bg1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</a:rPr>
              <a:t>и правил </a:t>
            </a:r>
            <a:endParaRPr lang="ru-RU" sz="2000" dirty="0" smtClean="0">
              <a:solidFill>
                <a:schemeClr val="bg1"/>
              </a:solidFill>
              <a:latin typeface="Calibri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indent="450215" algn="ctr">
              <a:lnSpc>
                <a:spcPct val="115000"/>
              </a:lnSpc>
              <a:tabLst>
                <a:tab pos="449580" algn="l"/>
              </a:tabLst>
            </a:pPr>
            <a:r>
              <a:rPr lang="ru-RU" sz="2000" dirty="0" smtClean="0">
                <a:solidFill>
                  <a:schemeClr val="bg1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</a:rPr>
              <a:t>в ОИАЭ и условий </a:t>
            </a:r>
            <a:r>
              <a:rPr lang="ru-RU" sz="2000" dirty="0">
                <a:solidFill>
                  <a:schemeClr val="bg1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</a:rPr>
              <a:t>действия </a:t>
            </a:r>
            <a:r>
              <a:rPr lang="ru-RU" sz="2000" dirty="0" smtClean="0">
                <a:solidFill>
                  <a:schemeClr val="bg1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</a:rPr>
              <a:t>лицензий. </a:t>
            </a:r>
            <a:endParaRPr lang="ru-RU" sz="2000" dirty="0">
              <a:solidFill>
                <a:schemeClr val="bg1"/>
              </a:solidFill>
              <a:latin typeface="Calibri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5556738" y="6313252"/>
            <a:ext cx="3125038" cy="301557"/>
          </a:xfrm>
        </p:spPr>
        <p:txBody>
          <a:bodyPr/>
          <a:lstStyle/>
          <a:p>
            <a:pPr algn="l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Диаграмма № 1                                      </a:t>
            </a: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14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         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3983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78213" y="0"/>
            <a:ext cx="8235158" cy="53553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На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диаграмме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представлены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все виды проведенных 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году проверок.</a:t>
            </a: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Как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видно из диаграммы, всего было проведено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2052 проверки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Основная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часть проверок – это мероприятия, проведенные на особо опасных ядерных и радиационных объектах, в рамках режима постоянного надзора (перечень этих объектов утвержден Распоряжением Правительства Российской Федерации от 23 апреля 2012 года № 610-р) –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1794 проверки. </a:t>
            </a: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Далее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это: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Внеплановые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проверки при выполнении процедур лицензирования деятельности в области атомной энергии по заявлениям соискателей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лицензий и  регистрации предприятий 4-5 категории опасности –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118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Внеплановые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проверки по проверке выполнения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ранее выданных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предписаний – всего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Внеплановые проверки по заявлениям организаций перед началом выполнения ядерно- или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радиационно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опасных работ -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Плановые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проверки –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106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;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Проверки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 сооружении объектов (по стройнадзору)  -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584724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14399" y="539727"/>
            <a:ext cx="7752944" cy="53399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b="1" dirty="0"/>
              <a:t>В результате проведенных проверок в </a:t>
            </a:r>
            <a:r>
              <a:rPr lang="ru-RU" sz="2200" b="1" dirty="0" smtClean="0"/>
              <a:t>2019 </a:t>
            </a:r>
            <a:r>
              <a:rPr lang="ru-RU" sz="2200" b="1" dirty="0"/>
              <a:t>году выявлено и предписано к устранению </a:t>
            </a:r>
            <a:r>
              <a:rPr lang="ru-RU" sz="2200" b="1" dirty="0" smtClean="0"/>
              <a:t>749 </a:t>
            </a:r>
            <a:r>
              <a:rPr lang="ru-RU" sz="2200" b="1" dirty="0"/>
              <a:t>нарушений требований норм и правил и условий действия лицензий.</a:t>
            </a:r>
          </a:p>
          <a:p>
            <a:pPr>
              <a:lnSpc>
                <a:spcPct val="150000"/>
              </a:lnSpc>
            </a:pPr>
            <a:r>
              <a:rPr lang="ru-RU" sz="2200" b="1" dirty="0"/>
              <a:t>Следует отметить, что почти </a:t>
            </a:r>
            <a:r>
              <a:rPr lang="ru-RU" sz="2200" b="1" dirty="0" smtClean="0"/>
              <a:t>65% </a:t>
            </a:r>
            <a:r>
              <a:rPr lang="ru-RU" sz="2200" b="1" dirty="0"/>
              <a:t>нарушений выявлено при проведении  проверок по </a:t>
            </a:r>
            <a:r>
              <a:rPr lang="ru-RU" sz="2200" b="1" dirty="0" err="1"/>
              <a:t>стройнадзору</a:t>
            </a:r>
            <a:r>
              <a:rPr lang="ru-RU" sz="2200" b="1" dirty="0"/>
              <a:t> </a:t>
            </a:r>
            <a:r>
              <a:rPr lang="ru-RU" sz="2200" b="1" dirty="0" smtClean="0"/>
              <a:t>(488 нарушений</a:t>
            </a:r>
            <a:r>
              <a:rPr lang="ru-RU" sz="2200" b="1" dirty="0"/>
              <a:t>).</a:t>
            </a:r>
          </a:p>
          <a:p>
            <a:endParaRPr lang="ru-RU" sz="2200" dirty="0" smtClean="0"/>
          </a:p>
          <a:p>
            <a:r>
              <a:rPr lang="ru-RU" sz="2200" dirty="0" smtClean="0"/>
              <a:t>На </a:t>
            </a:r>
            <a:r>
              <a:rPr lang="ru-RU" sz="2200" dirty="0"/>
              <a:t>следующей диаграмме </a:t>
            </a:r>
            <a:r>
              <a:rPr lang="ru-RU" sz="2200" dirty="0" smtClean="0"/>
              <a:t>2 </a:t>
            </a:r>
            <a:r>
              <a:rPr lang="ru-RU" sz="2200" dirty="0"/>
              <a:t>представлено распределение выявленных нарушений применительно к объектам и отдельным видам </a:t>
            </a:r>
            <a:r>
              <a:rPr lang="ru-RU" sz="2200" dirty="0" smtClean="0"/>
              <a:t>деятельности.</a:t>
            </a:r>
            <a:endParaRPr lang="ru-RU" sz="2200" dirty="0"/>
          </a:p>
          <a:p>
            <a:endParaRPr lang="ru-RU" sz="2200" dirty="0"/>
          </a:p>
          <a:p>
            <a:r>
              <a:rPr lang="ru-RU" sz="2200" dirty="0"/>
              <a:t>В соответствии с требованиями Федерального закона о защите прав юридических лиц (№ 294-фз) все  </a:t>
            </a:r>
            <a:r>
              <a:rPr lang="ru-RU" sz="2200" dirty="0" smtClean="0"/>
              <a:t>организации </a:t>
            </a:r>
            <a:r>
              <a:rPr lang="ru-RU" sz="2200" dirty="0"/>
              <a:t>заблаговременно извещаются о предстоящей </a:t>
            </a:r>
            <a:r>
              <a:rPr lang="ru-RU" sz="2200" dirty="0" smtClean="0"/>
              <a:t>проверке.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4281501662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71622" y="906294"/>
            <a:ext cx="6840760" cy="864666"/>
            <a:chOff x="780" y="2247"/>
            <a:chExt cx="1710" cy="379"/>
          </a:xfrm>
        </p:grpSpPr>
        <p:sp>
          <p:nvSpPr>
            <p:cNvPr id="5" name="Freeform 4"/>
            <p:cNvSpPr>
              <a:spLocks/>
            </p:cNvSpPr>
            <p:nvPr/>
          </p:nvSpPr>
          <p:spPr bwMode="gray">
            <a:xfrm>
              <a:off x="996" y="2467"/>
              <a:ext cx="1270" cy="159"/>
            </a:xfrm>
            <a:custGeom>
              <a:avLst/>
              <a:gdLst>
                <a:gd name="T0" fmla="*/ 5740 w 1120"/>
                <a:gd name="T1" fmla="*/ 6 h 252"/>
                <a:gd name="T2" fmla="*/ 5715 w 1120"/>
                <a:gd name="T3" fmla="*/ 6 h 252"/>
                <a:gd name="T4" fmla="*/ 5632 w 1120"/>
                <a:gd name="T5" fmla="*/ 6 h 252"/>
                <a:gd name="T6" fmla="*/ 5505 w 1120"/>
                <a:gd name="T7" fmla="*/ 6 h 252"/>
                <a:gd name="T8" fmla="*/ 5322 w 1120"/>
                <a:gd name="T9" fmla="*/ 6 h 252"/>
                <a:gd name="T10" fmla="*/ 5086 w 1120"/>
                <a:gd name="T11" fmla="*/ 6 h 252"/>
                <a:gd name="T12" fmla="*/ 4811 w 1120"/>
                <a:gd name="T13" fmla="*/ 6 h 252"/>
                <a:gd name="T14" fmla="*/ 4489 w 1120"/>
                <a:gd name="T15" fmla="*/ 6 h 252"/>
                <a:gd name="T16" fmla="*/ 4126 w 1120"/>
                <a:gd name="T17" fmla="*/ 5 h 252"/>
                <a:gd name="T18" fmla="*/ 3743 w 1120"/>
                <a:gd name="T19" fmla="*/ 5 h 252"/>
                <a:gd name="T20" fmla="*/ 3311 w 1120"/>
                <a:gd name="T21" fmla="*/ 5 h 252"/>
                <a:gd name="T22" fmla="*/ 2843 w 1120"/>
                <a:gd name="T23" fmla="*/ 5 h 252"/>
                <a:gd name="T24" fmla="*/ 2385 w 1120"/>
                <a:gd name="T25" fmla="*/ 5 h 252"/>
                <a:gd name="T26" fmla="*/ 1964 w 1120"/>
                <a:gd name="T27" fmla="*/ 5 h 252"/>
                <a:gd name="T28" fmla="*/ 1577 w 1120"/>
                <a:gd name="T29" fmla="*/ 5 h 252"/>
                <a:gd name="T30" fmla="*/ 1220 w 1120"/>
                <a:gd name="T31" fmla="*/ 6 h 252"/>
                <a:gd name="T32" fmla="*/ 915 w 1120"/>
                <a:gd name="T33" fmla="*/ 6 h 252"/>
                <a:gd name="T34" fmla="*/ 650 w 1120"/>
                <a:gd name="T35" fmla="*/ 6 h 252"/>
                <a:gd name="T36" fmla="*/ 416 w 1120"/>
                <a:gd name="T37" fmla="*/ 6 h 252"/>
                <a:gd name="T38" fmla="*/ 237 w 1120"/>
                <a:gd name="T39" fmla="*/ 6 h 252"/>
                <a:gd name="T40" fmla="*/ 100 w 1120"/>
                <a:gd name="T41" fmla="*/ 6 h 252"/>
                <a:gd name="T42" fmla="*/ 29 w 1120"/>
                <a:gd name="T43" fmla="*/ 6 h 252"/>
                <a:gd name="T44" fmla="*/ 0 w 1120"/>
                <a:gd name="T45" fmla="*/ 6 h 252"/>
                <a:gd name="T46" fmla="*/ 0 w 1120"/>
                <a:gd name="T47" fmla="*/ 2 h 252"/>
                <a:gd name="T48" fmla="*/ 2867 w 1120"/>
                <a:gd name="T49" fmla="*/ 0 h 252"/>
                <a:gd name="T50" fmla="*/ 5740 w 1120"/>
                <a:gd name="T51" fmla="*/ 2 h 252"/>
                <a:gd name="T52" fmla="*/ 5740 w 1120"/>
                <a:gd name="T53" fmla="*/ 6 h 252"/>
                <a:gd name="T54" fmla="*/ 5740 w 1120"/>
                <a:gd name="T55" fmla="*/ 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6C6C6C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gray">
            <a:xfrm>
              <a:off x="780" y="2247"/>
              <a:ext cx="1710" cy="284"/>
            </a:xfrm>
            <a:prstGeom prst="rect">
              <a:avLst/>
            </a:prstGeom>
            <a:gradFill rotWithShape="1">
              <a:gsLst>
                <a:gs pos="0">
                  <a:srgbClr val="4F81BD">
                    <a:gamma/>
                    <a:tint val="57647"/>
                    <a:invGamma/>
                  </a:srgb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</a:rPr>
                <a:t>РЕЗУЛЬТАТЫ АНАЛИЗА НАРУШЕНИЙ ПРИМЕНИТЕЛЬНО К ОБЪЕКТАМ </a:t>
              </a:r>
            </a:p>
            <a:p>
              <a:pPr algn="ctr">
                <a:defRPr/>
              </a:pP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</a:rPr>
                <a:t>И ОТДЕЛЬНЫМ ВИДАМ НАДЗОРА </a:t>
              </a:r>
              <a:endParaRPr lang="en-US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Скругленный прямоугольник 5"/>
          <p:cNvSpPr/>
          <p:nvPr/>
        </p:nvSpPr>
        <p:spPr>
          <a:xfrm>
            <a:off x="794713" y="4458678"/>
            <a:ext cx="7321494" cy="443595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219099" tIns="0" rIns="219099" bIns="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dirty="0"/>
          </a:p>
        </p:txBody>
      </p:sp>
      <p:graphicFrame>
        <p:nvGraphicFramePr>
          <p:cNvPr id="36" name="Диаграмма 35"/>
          <p:cNvGraphicFramePr/>
          <p:nvPr>
            <p:extLst>
              <p:ext uri="{D42A27DB-BD31-4B8C-83A1-F6EECF244321}">
                <p14:modId xmlns:p14="http://schemas.microsoft.com/office/powerpoint/2010/main" val="2046717328"/>
              </p:ext>
            </p:extLst>
          </p:nvPr>
        </p:nvGraphicFramePr>
        <p:xfrm>
          <a:off x="794713" y="2060848"/>
          <a:ext cx="8097767" cy="3405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390" y="0"/>
            <a:ext cx="65962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46349"/>
            <a:ext cx="7272808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1" lang="ru-RU" b="1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Северо-Европейское МТУ по надзору за ЯРБ Ростехнадзора</a:t>
            </a:r>
            <a:endParaRPr kumimoji="1" lang="ru-RU" b="1" cap="all" dirty="0">
              <a:solidFill>
                <a:srgbClr val="9BBB59">
                  <a:lumMod val="50000"/>
                </a:srgbClr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5262" y="5938896"/>
            <a:ext cx="13276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Диаграмма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658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859" y="465073"/>
            <a:ext cx="7787208" cy="6244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СРАВНИТЕЛЬНЫЕ ПОКАЗАТЕЛИ НАДЗОРНОЙ ДЕЯТЕЛЬНОСТИ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2017-2019  гг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225844"/>
              </p:ext>
            </p:extLst>
          </p:nvPr>
        </p:nvGraphicFramePr>
        <p:xfrm>
          <a:off x="997528" y="3927765"/>
          <a:ext cx="6515099" cy="1808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5217"/>
                <a:gridCol w="1163782"/>
                <a:gridCol w="1371600"/>
                <a:gridCol w="1714500"/>
              </a:tblGrid>
              <a:tr h="4154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 надзорной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2017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г.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2018 г.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2019г.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</a:tr>
              <a:tr h="2531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Проведено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проверок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1919</a:t>
                      </a:r>
                      <a:endParaRPr lang="ru-RU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2128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2052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531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Выявлено нарушений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736</a:t>
                      </a:r>
                      <a:endParaRPr lang="ru-RU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749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861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Число проверок/выявлено нарушений при строительстве ОИАЭ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17/360</a:t>
                      </a:r>
                      <a:endParaRPr lang="ru-RU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12/329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14/488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6948264" y="6309320"/>
            <a:ext cx="1946176" cy="5486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25113110"/>
              </p:ext>
            </p:extLst>
          </p:nvPr>
        </p:nvGraphicFramePr>
        <p:xfrm>
          <a:off x="904008" y="1132609"/>
          <a:ext cx="7772447" cy="2670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87624" y="123441"/>
            <a:ext cx="748883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1" lang="ru-RU" b="1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Северо-Европейское МТУ по надзору за ЯРБ Ростехнадзора</a:t>
            </a:r>
            <a:endParaRPr kumimoji="1" lang="ru-RU" b="1" cap="all" dirty="0">
              <a:solidFill>
                <a:srgbClr val="9BBB59">
                  <a:lumMod val="50000"/>
                </a:srgbClr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952222"/>
              </p:ext>
            </p:extLst>
          </p:nvPr>
        </p:nvGraphicFramePr>
        <p:xfrm>
          <a:off x="602649" y="5886338"/>
          <a:ext cx="7938702" cy="845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38702"/>
              </a:tblGrid>
              <a:tr h="845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</a:rPr>
                        <a:t>Число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проведенных проверок в течение трех последних лет отличается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</a:rPr>
                        <a:t>незначительно.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1342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0391" y="496111"/>
            <a:ext cx="818096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tx2"/>
                </a:solidFill>
              </a:rPr>
              <a:t>К типовым </a:t>
            </a:r>
            <a:r>
              <a:rPr lang="ru-RU" sz="2000" b="1" dirty="0">
                <a:solidFill>
                  <a:schemeClr val="tx2"/>
                </a:solidFill>
              </a:rPr>
              <a:t>нарушениям обязательных требований при осуществлении </a:t>
            </a:r>
            <a:r>
              <a:rPr lang="ru-RU" sz="2000" b="1" dirty="0" smtClean="0">
                <a:solidFill>
                  <a:schemeClr val="tx2"/>
                </a:solidFill>
              </a:rPr>
              <a:t>надзора, </a:t>
            </a:r>
            <a:r>
              <a:rPr lang="ru-RU" sz="2000" b="1" dirty="0">
                <a:solidFill>
                  <a:schemeClr val="tx2"/>
                </a:solidFill>
              </a:rPr>
              <a:t>относятся: 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невыполнение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в установленный срок законного предписания федерального органа исполнительной власти, осуществляющего федеральный государственный надзор в области использования атомной энергии (статья 19.5 часть 17 КоАП);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</a:rPr>
              <a:t>осуществление </a:t>
            </a:r>
            <a:r>
              <a:rPr lang="ru-RU" sz="2000" b="1" dirty="0">
                <a:solidFill>
                  <a:schemeClr val="tx2"/>
                </a:solidFill>
              </a:rPr>
              <a:t>предпринимательской деятельности с нарушением требований и условий, предусмотренных специальным разрешением (лицензией) (статья 14.1 часть 3 КоАП</a:t>
            </a:r>
            <a:r>
              <a:rPr lang="ru-RU" sz="2000" b="1" dirty="0" smtClean="0">
                <a:solidFill>
                  <a:schemeClr val="tx2"/>
                </a:solidFill>
              </a:rPr>
              <a:t>);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нарушения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требований условий действия лицензий в части информирования лицензирующего органа об изменениях в документах (например: изменения в структуре организации и самой Программы обеспечения качества), предоставленных на этапе получения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лицензии</a:t>
            </a:r>
            <a:r>
              <a:rPr lang="ru-RU" sz="2000" b="1" dirty="0" smtClean="0">
                <a:solidFill>
                  <a:schemeClr val="accent4"/>
                </a:solidFill>
              </a:rPr>
              <a:t>;</a:t>
            </a:r>
            <a:endParaRPr lang="ru-RU" sz="20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102942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9030" y="194553"/>
            <a:ext cx="82241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к наиболее типичным нарушениям </a:t>
            </a:r>
            <a:r>
              <a:rPr lang="ru-RU" sz="1900" b="1" dirty="0" err="1" smtClean="0">
                <a:solidFill>
                  <a:schemeClr val="tx2">
                    <a:lumMod val="75000"/>
                  </a:schemeClr>
                </a:solidFill>
              </a:rPr>
              <a:t>ФНиП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 относятся нарушения «Требований к программам обеспечения качества для объектов использования атомной энергии», НП-090-11 в части соблюдения установленных требований к обеспечению качества выполнения разрешенных работ;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нарушения конкретного пункта федеральных норм и правил несколькими должностными лицами от исполнителей до руководителей, которые должны контролировать соблюдение всех требований ФНП при эксплуатации АЭС (например, нарушение НП-096-15 в части  соблюдения периодичности подтверждения ресурсных характеристик оборудования в период дополнительного срока эксплуатации</a:t>
            </a:r>
            <a:r>
              <a:rPr lang="ru-RU" sz="1900" b="1" dirty="0" smtClean="0"/>
              <a:t>);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900" b="1" dirty="0" smtClean="0">
                <a:solidFill>
                  <a:schemeClr val="tx2"/>
                </a:solidFill>
              </a:rPr>
              <a:t>нарушения </a:t>
            </a:r>
            <a:r>
              <a:rPr lang="ru-RU" sz="1900" b="1" dirty="0">
                <a:solidFill>
                  <a:schemeClr val="tx2"/>
                </a:solidFill>
              </a:rPr>
              <a:t>обязательных требований </a:t>
            </a:r>
            <a:r>
              <a:rPr lang="ru-RU" sz="1900" b="1" dirty="0" smtClean="0">
                <a:solidFill>
                  <a:schemeClr val="tx2"/>
                </a:solidFill>
              </a:rPr>
              <a:t>законодательства, норм, правил и условий действия лицензий при сооружении объектов использования атомной энергии.</a:t>
            </a:r>
            <a:endParaRPr lang="ru-RU" sz="1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601783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BB791A-2264-44DD-BA10-93318C807D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1762</Words>
  <Application>Microsoft Office PowerPoint</Application>
  <PresentationFormat>Экран (4:3)</PresentationFormat>
  <Paragraphs>290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Training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СРАВНИТЕЛЬНЫЕ ПОКАЗАТЕЛИ НАДЗОРНОЙ ДЕЯТЕЛЬНОСТИ  за 2017-2019  гг.</vt:lpstr>
      <vt:lpstr>Презентация PowerPoint</vt:lpstr>
      <vt:lpstr>Презентация PowerPoint</vt:lpstr>
      <vt:lpstr>Презентация PowerPoint</vt:lpstr>
      <vt:lpstr>СРАВНИТЕЛЬНЫЕ ПОКАЗАТЕЛИ АДМИНИСТРАТИВНЫХ МЕР  за 2017-2019  годы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2017-04-23T12:17:48Z</dcterms:created>
  <dcterms:modified xsi:type="dcterms:W3CDTF">2020-01-31T10:49:44Z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